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1"/>
  </p:sldMasterIdLst>
  <p:notesMasterIdLst>
    <p:notesMasterId r:id="rId14"/>
  </p:notesMasterIdLst>
  <p:handoutMasterIdLst>
    <p:handoutMasterId r:id="rId15"/>
  </p:handoutMasterIdLst>
  <p:sldIdLst>
    <p:sldId id="1928" r:id="rId2"/>
    <p:sldId id="2031" r:id="rId3"/>
    <p:sldId id="2046" r:id="rId4"/>
    <p:sldId id="2098" r:id="rId5"/>
    <p:sldId id="2124" r:id="rId6"/>
    <p:sldId id="2100" r:id="rId7"/>
    <p:sldId id="2125" r:id="rId8"/>
    <p:sldId id="2108" r:id="rId9"/>
    <p:sldId id="2126" r:id="rId10"/>
    <p:sldId id="2111" r:id="rId11"/>
    <p:sldId id="2127" r:id="rId12"/>
    <p:sldId id="2123" r:id="rId13"/>
  </p:sldIdLst>
  <p:sldSz cx="9144000" cy="6858000" type="screen4x3"/>
  <p:notesSz cx="10234613" cy="7104063"/>
  <p:defaultTextStyle>
    <a:defPPr>
      <a:defRPr lang="fr-FR"/>
    </a:defPPr>
    <a:lvl1pPr algn="l" rtl="0" fontAlgn="base">
      <a:lnSpc>
        <a:spcPct val="85000"/>
      </a:lnSpc>
      <a:spcBef>
        <a:spcPct val="5000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lnSpc>
        <a:spcPct val="85000"/>
      </a:lnSpc>
      <a:spcBef>
        <a:spcPct val="5000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lnSpc>
        <a:spcPct val="85000"/>
      </a:lnSpc>
      <a:spcBef>
        <a:spcPct val="5000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lnSpc>
        <a:spcPct val="85000"/>
      </a:lnSpc>
      <a:spcBef>
        <a:spcPct val="5000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lnSpc>
        <a:spcPct val="85000"/>
      </a:lnSpc>
      <a:spcBef>
        <a:spcPct val="5000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008000"/>
    <a:srgbClr val="006600"/>
    <a:srgbClr val="FF9900"/>
    <a:srgbClr val="CC9900"/>
    <a:srgbClr val="DDDDDD"/>
    <a:srgbClr val="FFCC66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343" autoAdjust="0"/>
    <p:restoredTop sz="75059" autoAdjust="0"/>
  </p:normalViewPr>
  <p:slideViewPr>
    <p:cSldViewPr snapToGrid="0">
      <p:cViewPr varScale="1">
        <p:scale>
          <a:sx n="74" d="100"/>
          <a:sy n="74" d="100"/>
        </p:scale>
        <p:origin x="-378" y="-90"/>
      </p:cViewPr>
      <p:guideLst>
        <p:guide orient="horz" pos="3093"/>
        <p:guide pos="328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5" d="100"/>
          <a:sy n="75" d="100"/>
        </p:scale>
        <p:origin x="-1704" y="-90"/>
      </p:cViewPr>
      <p:guideLst>
        <p:guide orient="horz" pos="2238"/>
        <p:guide pos="3224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59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87258" cy="2870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04" tIns="48312" rIns="92904" bIns="48312" numCol="1" anchor="t" anchorCtr="0" compatLnSpc="1">
            <a:prstTxWarp prst="textNoShape">
              <a:avLst/>
            </a:prstTxWarp>
            <a:spAutoFit/>
          </a:bodyPr>
          <a:lstStyle>
            <a:lvl1pPr defTabSz="944576">
              <a:lnSpc>
                <a:spcPct val="100000"/>
              </a:lnSpc>
              <a:defRPr sz="1200">
                <a:latin typeface="Times New Roman" pitchFamily="18" charset="0"/>
              </a:defRPr>
            </a:lvl1pPr>
          </a:lstStyle>
          <a:p>
            <a:endParaRPr lang="en-GB"/>
          </a:p>
        </p:txBody>
      </p:sp>
      <p:sp>
        <p:nvSpPr>
          <p:cNvPr id="6359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757174" y="0"/>
            <a:ext cx="4498714" cy="2870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04" tIns="48312" rIns="92904" bIns="48312" numCol="1" anchor="t" anchorCtr="0" compatLnSpc="1">
            <a:prstTxWarp prst="textNoShape">
              <a:avLst/>
            </a:prstTxWarp>
            <a:spAutoFit/>
          </a:bodyPr>
          <a:lstStyle>
            <a:lvl1pPr algn="r" defTabSz="944576">
              <a:lnSpc>
                <a:spcPct val="100000"/>
              </a:lnSpc>
              <a:defRPr sz="1200">
                <a:latin typeface="Times New Roman" pitchFamily="18" charset="0"/>
              </a:defRPr>
            </a:lvl1pPr>
          </a:lstStyle>
          <a:p>
            <a:endParaRPr lang="en-GB"/>
          </a:p>
        </p:txBody>
      </p:sp>
      <p:sp>
        <p:nvSpPr>
          <p:cNvPr id="6359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817048"/>
            <a:ext cx="4487258" cy="287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04" tIns="48312" rIns="92904" bIns="48312" numCol="1" anchor="b" anchorCtr="0" compatLnSpc="1">
            <a:prstTxWarp prst="textNoShape">
              <a:avLst/>
            </a:prstTxWarp>
            <a:spAutoFit/>
          </a:bodyPr>
          <a:lstStyle>
            <a:lvl1pPr defTabSz="944576">
              <a:lnSpc>
                <a:spcPct val="100000"/>
              </a:lnSpc>
              <a:defRPr sz="1200">
                <a:latin typeface="Times New Roman" pitchFamily="18" charset="0"/>
              </a:defRPr>
            </a:lvl1pPr>
          </a:lstStyle>
          <a:p>
            <a:endParaRPr lang="en-GB"/>
          </a:p>
        </p:txBody>
      </p:sp>
      <p:sp>
        <p:nvSpPr>
          <p:cNvPr id="6359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757174" y="6817048"/>
            <a:ext cx="4498714" cy="287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04" tIns="48312" rIns="92904" bIns="48312" numCol="1" anchor="b" anchorCtr="0" compatLnSpc="1">
            <a:prstTxWarp prst="textNoShape">
              <a:avLst/>
            </a:prstTxWarp>
            <a:spAutoFit/>
          </a:bodyPr>
          <a:lstStyle>
            <a:lvl1pPr algn="r" defTabSz="944576">
              <a:lnSpc>
                <a:spcPct val="100000"/>
              </a:lnSpc>
              <a:defRPr sz="1200">
                <a:latin typeface="Times New Roman" pitchFamily="18" charset="0"/>
              </a:defRPr>
            </a:lvl1pPr>
          </a:lstStyle>
          <a:p>
            <a:fld id="{AB35D823-4B8B-4E3F-A63E-4C3CB16E4148}" type="slidenum">
              <a:rPr lang="en-GB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66031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4438163" cy="35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882" tIns="47942" rIns="95882" bIns="47942" numCol="1" anchor="t" anchorCtr="0" compatLnSpc="1">
            <a:prstTxWarp prst="textNoShape">
              <a:avLst/>
            </a:prstTxWarp>
          </a:bodyPr>
          <a:lstStyle>
            <a:lvl1pPr defTabSz="957741">
              <a:lnSpc>
                <a:spcPct val="100000"/>
              </a:lnSpc>
              <a:spcBef>
                <a:spcPct val="0"/>
              </a:spcBef>
              <a:defRPr sz="1200" b="0"/>
            </a:lvl1pPr>
          </a:lstStyle>
          <a:p>
            <a:endParaRPr lang="fr-FR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794814" y="1"/>
            <a:ext cx="4438163" cy="35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882" tIns="47942" rIns="95882" bIns="47942" numCol="1" anchor="t" anchorCtr="0" compatLnSpc="1">
            <a:prstTxWarp prst="textNoShape">
              <a:avLst/>
            </a:prstTxWarp>
          </a:bodyPr>
          <a:lstStyle>
            <a:lvl1pPr algn="r" defTabSz="957741">
              <a:lnSpc>
                <a:spcPct val="100000"/>
              </a:lnSpc>
              <a:spcBef>
                <a:spcPct val="0"/>
              </a:spcBef>
              <a:defRPr sz="1200" b="0"/>
            </a:lvl1pPr>
          </a:lstStyle>
          <a:p>
            <a:endParaRPr lang="fr-FR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341688" y="531813"/>
            <a:ext cx="3557587" cy="26685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024444" y="3369537"/>
            <a:ext cx="8185727" cy="32019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882" tIns="47942" rIns="95882" bIns="4794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749026"/>
            <a:ext cx="4438163" cy="3533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882" tIns="47942" rIns="95882" bIns="47942" numCol="1" anchor="b" anchorCtr="0" compatLnSpc="1">
            <a:prstTxWarp prst="textNoShape">
              <a:avLst/>
            </a:prstTxWarp>
          </a:bodyPr>
          <a:lstStyle>
            <a:lvl1pPr defTabSz="957741">
              <a:lnSpc>
                <a:spcPct val="100000"/>
              </a:lnSpc>
              <a:spcBef>
                <a:spcPct val="0"/>
              </a:spcBef>
              <a:defRPr sz="1200" b="0"/>
            </a:lvl1pPr>
          </a:lstStyle>
          <a:p>
            <a:endParaRPr lang="fr-FR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794814" y="6749026"/>
            <a:ext cx="4438163" cy="3533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882" tIns="47942" rIns="95882" bIns="47942" numCol="1" anchor="b" anchorCtr="0" compatLnSpc="1">
            <a:prstTxWarp prst="textNoShape">
              <a:avLst/>
            </a:prstTxWarp>
          </a:bodyPr>
          <a:lstStyle>
            <a:lvl1pPr algn="r" defTabSz="957741">
              <a:lnSpc>
                <a:spcPct val="100000"/>
              </a:lnSpc>
              <a:spcBef>
                <a:spcPct val="0"/>
              </a:spcBef>
              <a:defRPr sz="1200" b="0"/>
            </a:lvl1pPr>
          </a:lstStyle>
          <a:p>
            <a:fld id="{8F0D8CCA-A394-48AD-B689-1BDAEAC90ECD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89071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01FFAD5-6311-40EB-8453-95FDD0FB209D}" type="slidenum">
              <a:rPr lang="fr-FR"/>
              <a:pPr/>
              <a:t>1</a:t>
            </a:fld>
            <a:endParaRPr lang="fr-FR"/>
          </a:p>
        </p:txBody>
      </p:sp>
      <p:sp>
        <p:nvSpPr>
          <p:cNvPr id="515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959100" y="238125"/>
            <a:ext cx="4337050" cy="3252788"/>
          </a:xfrm>
          <a:ln/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1FE7774-146D-49FB-8297-0AB88BD6C689}" type="slidenum">
              <a:rPr lang="fr-FR"/>
              <a:pPr/>
              <a:t>10</a:t>
            </a:fld>
            <a:endParaRPr lang="fr-FR"/>
          </a:p>
        </p:txBody>
      </p:sp>
      <p:sp>
        <p:nvSpPr>
          <p:cNvPr id="5272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990850" y="241300"/>
            <a:ext cx="4332288" cy="3249613"/>
          </a:xfrm>
          <a:ln/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1FE7774-146D-49FB-8297-0AB88BD6C689}" type="slidenum">
              <a:rPr lang="fr-FR"/>
              <a:pPr/>
              <a:t>11</a:t>
            </a:fld>
            <a:endParaRPr lang="fr-FR"/>
          </a:p>
        </p:txBody>
      </p:sp>
      <p:sp>
        <p:nvSpPr>
          <p:cNvPr id="5272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990850" y="241300"/>
            <a:ext cx="4332288" cy="3249613"/>
          </a:xfrm>
          <a:ln/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1FE7774-146D-49FB-8297-0AB88BD6C689}" type="slidenum">
              <a:rPr lang="fr-FR"/>
              <a:pPr/>
              <a:t>12</a:t>
            </a:fld>
            <a:endParaRPr lang="fr-FR"/>
          </a:p>
        </p:txBody>
      </p:sp>
      <p:sp>
        <p:nvSpPr>
          <p:cNvPr id="5272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990850" y="241300"/>
            <a:ext cx="4332288" cy="3249613"/>
          </a:xfrm>
          <a:ln/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1FE7774-146D-49FB-8297-0AB88BD6C689}" type="slidenum">
              <a:rPr lang="fr-FR"/>
              <a:pPr/>
              <a:t>2</a:t>
            </a:fld>
            <a:endParaRPr lang="fr-FR"/>
          </a:p>
        </p:txBody>
      </p:sp>
      <p:sp>
        <p:nvSpPr>
          <p:cNvPr id="5272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990850" y="241300"/>
            <a:ext cx="4332288" cy="3249613"/>
          </a:xfrm>
          <a:ln/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1FE7774-146D-49FB-8297-0AB88BD6C689}" type="slidenum">
              <a:rPr lang="fr-FR"/>
              <a:pPr/>
              <a:t>3</a:t>
            </a:fld>
            <a:endParaRPr lang="fr-FR"/>
          </a:p>
        </p:txBody>
      </p:sp>
      <p:sp>
        <p:nvSpPr>
          <p:cNvPr id="5272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990850" y="241300"/>
            <a:ext cx="4332288" cy="3249613"/>
          </a:xfrm>
          <a:ln/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1FE7774-146D-49FB-8297-0AB88BD6C689}" type="slidenum">
              <a:rPr lang="fr-FR"/>
              <a:pPr/>
              <a:t>4</a:t>
            </a:fld>
            <a:endParaRPr lang="fr-FR"/>
          </a:p>
        </p:txBody>
      </p:sp>
      <p:sp>
        <p:nvSpPr>
          <p:cNvPr id="5272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990850" y="241300"/>
            <a:ext cx="4332288" cy="3249613"/>
          </a:xfrm>
          <a:ln/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1FE7774-146D-49FB-8297-0AB88BD6C689}" type="slidenum">
              <a:rPr lang="fr-FR"/>
              <a:pPr/>
              <a:t>5</a:t>
            </a:fld>
            <a:endParaRPr lang="fr-FR"/>
          </a:p>
        </p:txBody>
      </p:sp>
      <p:sp>
        <p:nvSpPr>
          <p:cNvPr id="5272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990850" y="241300"/>
            <a:ext cx="4332288" cy="3249613"/>
          </a:xfrm>
          <a:ln/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1FE7774-146D-49FB-8297-0AB88BD6C689}" type="slidenum">
              <a:rPr lang="fr-FR"/>
              <a:pPr/>
              <a:t>6</a:t>
            </a:fld>
            <a:endParaRPr lang="fr-FR"/>
          </a:p>
        </p:txBody>
      </p:sp>
      <p:sp>
        <p:nvSpPr>
          <p:cNvPr id="5272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990850" y="241300"/>
            <a:ext cx="4332288" cy="3249613"/>
          </a:xfrm>
          <a:ln/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1FE7774-146D-49FB-8297-0AB88BD6C689}" type="slidenum">
              <a:rPr lang="fr-FR"/>
              <a:pPr/>
              <a:t>7</a:t>
            </a:fld>
            <a:endParaRPr lang="fr-FR"/>
          </a:p>
        </p:txBody>
      </p:sp>
      <p:sp>
        <p:nvSpPr>
          <p:cNvPr id="5272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990850" y="241300"/>
            <a:ext cx="4332288" cy="3249613"/>
          </a:xfrm>
          <a:ln/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1FE7774-146D-49FB-8297-0AB88BD6C689}" type="slidenum">
              <a:rPr lang="fr-FR"/>
              <a:pPr/>
              <a:t>8</a:t>
            </a:fld>
            <a:endParaRPr lang="fr-FR"/>
          </a:p>
        </p:txBody>
      </p:sp>
      <p:sp>
        <p:nvSpPr>
          <p:cNvPr id="5272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990850" y="241300"/>
            <a:ext cx="4332288" cy="3249613"/>
          </a:xfrm>
          <a:ln/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1FE7774-146D-49FB-8297-0AB88BD6C689}" type="slidenum">
              <a:rPr lang="fr-FR"/>
              <a:pPr/>
              <a:t>9</a:t>
            </a:fld>
            <a:endParaRPr lang="fr-FR"/>
          </a:p>
        </p:txBody>
      </p:sp>
      <p:sp>
        <p:nvSpPr>
          <p:cNvPr id="5272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990850" y="241300"/>
            <a:ext cx="4332288" cy="3249613"/>
          </a:xfrm>
          <a:ln/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i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 userDrawn="1"/>
        </p:nvSpPr>
        <p:spPr>
          <a:xfrm>
            <a:off x="8534400" y="6375400"/>
            <a:ext cx="787400" cy="2754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A6EC58DC-66DE-49C4-B338-6CD1D6C984F5}" type="slidenum">
              <a:rPr lang="fr-FR" sz="140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pPr/>
              <a:t>‹N°›</a:t>
            </a:fld>
            <a:endParaRPr lang="fr-FR" sz="1400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 userDrawn="1"/>
        </p:nvSpPr>
        <p:spPr bwMode="gray">
          <a:xfrm>
            <a:off x="147638" y="6259513"/>
            <a:ext cx="5553075" cy="525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fr-FR" sz="14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Forum des PME 2014</a:t>
            </a:r>
            <a:endParaRPr lang="fr-FR" sz="1400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fr-FR" sz="1400" b="0" i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Les difficultés des PME à accéder aux financements bancaires</a:t>
            </a:r>
            <a:endParaRPr lang="fr-FR" sz="1400" b="0" i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Image 6" descr="C:\Users\CHAMBRE DE COMMERCE\Pictures\logoCCI-GABON.png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150" y="80962"/>
            <a:ext cx="2705100" cy="676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D4218A-716D-48CB-BEB0-ECA94F2C5CF6}" type="datetimeFigureOut">
              <a:rPr lang="fr-FR" smtClean="0"/>
              <a:pPr/>
              <a:t>28/01/2014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92FC4-F6AF-4667-8C94-294F1872979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C:\Users\CHAMBRE DE COMMERCE\Pictures\logoCCI-GABON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150" y="80962"/>
            <a:ext cx="2705100" cy="67627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 Box 3"/>
          <p:cNvSpPr txBox="1">
            <a:spLocks noChangeArrowheads="1"/>
          </p:cNvSpPr>
          <p:nvPr/>
        </p:nvSpPr>
        <p:spPr bwMode="gray">
          <a:xfrm>
            <a:off x="2298701" y="2424113"/>
            <a:ext cx="6807199" cy="1694952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fr-FR" sz="2800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FORUM DES PME 2014</a:t>
            </a:r>
            <a:endParaRPr lang="fr-FR" sz="2800" dirty="0">
              <a:solidFill>
                <a:srgbClr val="00660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fr-FR" sz="2800" i="1" dirty="0" smtClean="0">
                <a:latin typeface="Arial" pitchFamily="34" charset="0"/>
                <a:cs typeface="Arial" pitchFamily="34" charset="0"/>
              </a:rPr>
              <a:t>Difficultés des PME à accéder aux financements bancaires</a:t>
            </a:r>
          </a:p>
          <a:p>
            <a:pPr algn="r">
              <a:lnSpc>
                <a:spcPct val="100000"/>
              </a:lnSpc>
              <a:spcBef>
                <a:spcPct val="0"/>
              </a:spcBef>
            </a:pPr>
            <a:r>
              <a:rPr lang="fr-FR" sz="2000" i="1" dirty="0" smtClean="0">
                <a:latin typeface="Arial" pitchFamily="34" charset="0"/>
                <a:cs typeface="Arial" pitchFamily="34" charset="0"/>
              </a:rPr>
              <a:t>27 janvier 2014</a:t>
            </a:r>
            <a:endParaRPr lang="fr-FR" sz="2000" i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oneTexte 10"/>
          <p:cNvSpPr txBox="1"/>
          <p:nvPr/>
        </p:nvSpPr>
        <p:spPr>
          <a:xfrm>
            <a:off x="736600" y="825500"/>
            <a:ext cx="7797800" cy="5247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fr-FR" sz="2000" b="0" dirty="0" smtClean="0">
                <a:latin typeface="Times New Roman" pitchFamily="18" charset="0"/>
                <a:cs typeface="Times New Roman" pitchFamily="18" charset="0"/>
              </a:rPr>
              <a:t>Sans être exhaustifs nous pouvons citer :</a:t>
            </a:r>
          </a:p>
          <a:p>
            <a:pPr marL="635000" lvl="1" indent="-177800">
              <a:buFont typeface="Wingdings" pitchFamily="2" charset="2"/>
              <a:buChar char="§"/>
            </a:pPr>
            <a:r>
              <a:rPr lang="fr-FR" sz="2000" b="0" dirty="0" smtClean="0">
                <a:latin typeface="Times New Roman" pitchFamily="18" charset="0"/>
                <a:cs typeface="Times New Roman" pitchFamily="18" charset="0"/>
              </a:rPr>
              <a:t>Le renforcement des capacités des chefs d’entreprises dans tous les domaines de l’organisation d’une PME (Management, comptabilité, RH, etc.)</a:t>
            </a:r>
          </a:p>
          <a:p>
            <a:pPr marL="635000" lvl="1" indent="-177800">
              <a:buFont typeface="Wingdings" pitchFamily="2" charset="2"/>
              <a:buChar char="§"/>
            </a:pPr>
            <a:r>
              <a:rPr lang="fr-FR" sz="2000" b="0" dirty="0" smtClean="0">
                <a:latin typeface="Times New Roman" pitchFamily="18" charset="0"/>
                <a:cs typeface="Times New Roman" pitchFamily="18" charset="0"/>
              </a:rPr>
              <a:t>L’assistance dans le développement de la PME via le Centre de Gestion Agréé de la Chambre de Commerce du Gabon.</a:t>
            </a:r>
          </a:p>
          <a:p>
            <a:pPr marL="622300" lvl="1" indent="-165100">
              <a:buFont typeface="Wingdings" pitchFamily="2" charset="2"/>
              <a:buChar char="§"/>
            </a:pPr>
            <a:r>
              <a:rPr lang="fr-FR" sz="2000" b="0" dirty="0" smtClean="0">
                <a:latin typeface="Times New Roman" pitchFamily="18" charset="0"/>
                <a:cs typeface="Times New Roman" pitchFamily="18" charset="0"/>
              </a:rPr>
              <a:t>La signature de partenariats entre le CGA et des établissements de crédits facilitant l’accès à ses membres à des lignes de crédits.</a:t>
            </a:r>
          </a:p>
          <a:p>
            <a:pPr marL="622300" lvl="1" indent="-165100">
              <a:buFont typeface="Wingdings" pitchFamily="2" charset="2"/>
              <a:buChar char="§"/>
            </a:pPr>
            <a:r>
              <a:rPr lang="fr-FR" sz="2000" b="0" dirty="0" smtClean="0">
                <a:latin typeface="Times New Roman" pitchFamily="18" charset="0"/>
                <a:cs typeface="Times New Roman" pitchFamily="18" charset="0"/>
              </a:rPr>
              <a:t> La mise en place d’un fond de garantie dédié aux PME.</a:t>
            </a:r>
          </a:p>
          <a:p>
            <a:pPr marL="622300" lvl="1" indent="-165100">
              <a:buFont typeface="Wingdings" pitchFamily="2" charset="2"/>
              <a:buChar char="§"/>
            </a:pPr>
            <a:r>
              <a:rPr lang="fr-FR" sz="2000" b="0" dirty="0" smtClean="0">
                <a:latin typeface="Times New Roman" pitchFamily="18" charset="0"/>
                <a:cs typeface="Times New Roman" pitchFamily="18" charset="0"/>
              </a:rPr>
              <a:t> La création d’un établissement bancaire pour le financement des PME.</a:t>
            </a:r>
          </a:p>
          <a:p>
            <a:pPr marL="622300" lvl="1" indent="-165100">
              <a:buFont typeface="Wingdings" pitchFamily="2" charset="2"/>
              <a:buChar char="§"/>
            </a:pPr>
            <a:r>
              <a:rPr lang="fr-FR" sz="2000" b="0" dirty="0" smtClean="0">
                <a:latin typeface="Times New Roman" pitchFamily="18" charset="0"/>
                <a:cs typeface="Times New Roman" pitchFamily="18" charset="0"/>
              </a:rPr>
              <a:t> La promotion des activités de capital-risque</a:t>
            </a:r>
          </a:p>
          <a:p>
            <a:pPr marL="622300" lvl="1" indent="-165100">
              <a:buFont typeface="Wingdings" pitchFamily="2" charset="2"/>
              <a:buChar char="§"/>
            </a:pPr>
            <a:r>
              <a:rPr lang="fr-FR" sz="2000" b="0" dirty="0" smtClean="0">
                <a:latin typeface="Times New Roman" pitchFamily="18" charset="0"/>
                <a:cs typeface="Times New Roman" pitchFamily="18" charset="0"/>
              </a:rPr>
              <a:t> La mise en place d’un club de Business </a:t>
            </a:r>
            <a:r>
              <a:rPr lang="fr-FR" sz="2000" b="0" dirty="0" err="1" smtClean="0">
                <a:latin typeface="Times New Roman" pitchFamily="18" charset="0"/>
                <a:cs typeface="Times New Roman" pitchFamily="18" charset="0"/>
              </a:rPr>
              <a:t>Angels</a:t>
            </a:r>
            <a:r>
              <a:rPr lang="fr-FR" sz="2000" b="0" dirty="0" smtClean="0">
                <a:latin typeface="Times New Roman" pitchFamily="18" charset="0"/>
                <a:cs typeface="Times New Roman" pitchFamily="18" charset="0"/>
              </a:rPr>
              <a:t>, investisseurs particuliers souhaitant investir dans des projets ou PME.</a:t>
            </a:r>
          </a:p>
          <a:p>
            <a:pPr marL="622300" lvl="1" indent="-165100">
              <a:buFont typeface="Wingdings" pitchFamily="2" charset="2"/>
              <a:buChar char="§"/>
            </a:pPr>
            <a:r>
              <a:rPr lang="fr-FR" sz="2000" b="0" dirty="0" smtClean="0">
                <a:latin typeface="Times New Roman" pitchFamily="18" charset="0"/>
                <a:cs typeface="Times New Roman" pitchFamily="18" charset="0"/>
              </a:rPr>
              <a:t> La création de sociétés de </a:t>
            </a:r>
            <a:r>
              <a:rPr lang="fr-FR" sz="2000" b="0" smtClean="0">
                <a:latin typeface="Times New Roman" pitchFamily="18" charset="0"/>
                <a:cs typeface="Times New Roman" pitchFamily="18" charset="0"/>
              </a:rPr>
              <a:t>caution mutuelle</a:t>
            </a:r>
            <a:endParaRPr lang="fr-FR" sz="2000" b="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5"/>
          <p:cNvSpPr>
            <a:spLocks noChangeArrowheads="1"/>
          </p:cNvSpPr>
          <p:nvPr/>
        </p:nvSpPr>
        <p:spPr bwMode="auto">
          <a:xfrm>
            <a:off x="3175000" y="50800"/>
            <a:ext cx="5930901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rIns="0" anchor="ctr"/>
          <a:lstStyle/>
          <a:p>
            <a:pPr algn="r">
              <a:lnSpc>
                <a:spcPct val="100000"/>
              </a:lnSpc>
              <a:spcBef>
                <a:spcPct val="0"/>
              </a:spcBef>
            </a:pPr>
            <a:r>
              <a:rPr lang="fr-FR" dirty="0" smtClean="0">
                <a:solidFill>
                  <a:srgbClr val="FF9900"/>
                </a:solidFill>
                <a:cs typeface="Arial" charset="0"/>
              </a:rPr>
              <a:t>Les pistes de solutions</a:t>
            </a:r>
            <a:endParaRPr lang="fr-FR" dirty="0">
              <a:solidFill>
                <a:srgbClr val="FF9900"/>
              </a:solidFill>
              <a:cs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1571" name="Text Box 19"/>
          <p:cNvSpPr txBox="1">
            <a:spLocks noChangeArrowheads="1"/>
          </p:cNvSpPr>
          <p:nvPr/>
        </p:nvSpPr>
        <p:spPr bwMode="gray">
          <a:xfrm>
            <a:off x="1463675" y="2838450"/>
            <a:ext cx="7680325" cy="7143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rIns="0" anchor="ctr"/>
          <a:lstStyle/>
          <a:p>
            <a:pPr>
              <a:lnSpc>
                <a:spcPct val="95000"/>
              </a:lnSpc>
            </a:pPr>
            <a:r>
              <a:rPr lang="fr-FR" b="0" dirty="0" smtClean="0">
                <a:solidFill>
                  <a:srgbClr val="00B050"/>
                </a:solidFill>
              </a:rPr>
              <a:t>Les obstacles rencontrés par les PME</a:t>
            </a:r>
            <a:endParaRPr lang="fr-FR" b="0" dirty="0">
              <a:solidFill>
                <a:srgbClr val="00B050"/>
              </a:solidFill>
            </a:endParaRPr>
          </a:p>
        </p:txBody>
      </p:sp>
      <p:sp>
        <p:nvSpPr>
          <p:cNvPr id="5271572" name="Line 20"/>
          <p:cNvSpPr>
            <a:spLocks noChangeShapeType="1"/>
          </p:cNvSpPr>
          <p:nvPr/>
        </p:nvSpPr>
        <p:spPr bwMode="gray">
          <a:xfrm>
            <a:off x="1482725" y="2859088"/>
            <a:ext cx="7662863" cy="1587"/>
          </a:xfrm>
          <a:prstGeom prst="line">
            <a:avLst/>
          </a:prstGeom>
          <a:noFill/>
          <a:ln w="19050">
            <a:solidFill>
              <a:srgbClr val="B2B2B2"/>
            </a:solidFill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endParaRPr lang="fr-FR"/>
          </a:p>
        </p:txBody>
      </p:sp>
      <p:sp>
        <p:nvSpPr>
          <p:cNvPr id="5271573" name="Text Box 21"/>
          <p:cNvSpPr txBox="1">
            <a:spLocks noChangeArrowheads="1"/>
          </p:cNvSpPr>
          <p:nvPr/>
        </p:nvSpPr>
        <p:spPr bwMode="gray">
          <a:xfrm>
            <a:off x="1463675" y="1379538"/>
            <a:ext cx="7011988" cy="8699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rIns="0" anchor="ctr"/>
          <a:lstStyle/>
          <a:p>
            <a:r>
              <a:rPr lang="fr-FR" b="0" dirty="0" smtClean="0">
                <a:solidFill>
                  <a:srgbClr val="00B050"/>
                </a:solidFill>
              </a:rPr>
              <a:t>Le contexte national</a:t>
            </a:r>
            <a:endParaRPr lang="fr-FR" b="0" dirty="0">
              <a:solidFill>
                <a:srgbClr val="00B050"/>
              </a:solidFill>
            </a:endParaRPr>
          </a:p>
        </p:txBody>
      </p:sp>
      <p:sp>
        <p:nvSpPr>
          <p:cNvPr id="5271574" name="Text Box 22"/>
          <p:cNvSpPr txBox="1">
            <a:spLocks noChangeArrowheads="1"/>
          </p:cNvSpPr>
          <p:nvPr/>
        </p:nvSpPr>
        <p:spPr bwMode="gray">
          <a:xfrm>
            <a:off x="1463675" y="2114550"/>
            <a:ext cx="7011988" cy="8699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rIns="0" anchor="ctr"/>
          <a:lstStyle/>
          <a:p>
            <a:r>
              <a:rPr lang="fr-FR" b="0" dirty="0" smtClean="0">
                <a:solidFill>
                  <a:srgbClr val="00B050"/>
                </a:solidFill>
              </a:rPr>
              <a:t>Les besoins de financement des PME</a:t>
            </a:r>
            <a:endParaRPr lang="fr-FR" b="0" dirty="0">
              <a:solidFill>
                <a:srgbClr val="00B050"/>
              </a:solidFill>
            </a:endParaRPr>
          </a:p>
        </p:txBody>
      </p:sp>
      <p:sp>
        <p:nvSpPr>
          <p:cNvPr id="5271575" name="Line 23"/>
          <p:cNvSpPr>
            <a:spLocks noChangeShapeType="1"/>
          </p:cNvSpPr>
          <p:nvPr/>
        </p:nvSpPr>
        <p:spPr bwMode="gray">
          <a:xfrm>
            <a:off x="1508125" y="2176463"/>
            <a:ext cx="7637463" cy="1587"/>
          </a:xfrm>
          <a:prstGeom prst="line">
            <a:avLst/>
          </a:prstGeom>
          <a:noFill/>
          <a:ln w="19050">
            <a:solidFill>
              <a:srgbClr val="B2B2B2"/>
            </a:solidFill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endParaRPr lang="fr-FR"/>
          </a:p>
        </p:txBody>
      </p:sp>
      <p:sp>
        <p:nvSpPr>
          <p:cNvPr id="5271577" name="Line 25"/>
          <p:cNvSpPr>
            <a:spLocks noChangeShapeType="1"/>
          </p:cNvSpPr>
          <p:nvPr/>
        </p:nvSpPr>
        <p:spPr bwMode="gray">
          <a:xfrm>
            <a:off x="1509713" y="3575050"/>
            <a:ext cx="7637462" cy="1588"/>
          </a:xfrm>
          <a:prstGeom prst="line">
            <a:avLst/>
          </a:prstGeom>
          <a:noFill/>
          <a:ln w="19050">
            <a:solidFill>
              <a:srgbClr val="B2B2B2"/>
            </a:solidFill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endParaRPr lang="fr-FR"/>
          </a:p>
        </p:txBody>
      </p:sp>
      <p:sp>
        <p:nvSpPr>
          <p:cNvPr id="10" name="Text Box 19"/>
          <p:cNvSpPr txBox="1">
            <a:spLocks noChangeArrowheads="1"/>
          </p:cNvSpPr>
          <p:nvPr/>
        </p:nvSpPr>
        <p:spPr bwMode="gray">
          <a:xfrm>
            <a:off x="1469318" y="3521433"/>
            <a:ext cx="7680325" cy="7143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rIns="0" anchor="ctr"/>
          <a:lstStyle/>
          <a:p>
            <a:pPr>
              <a:lnSpc>
                <a:spcPct val="95000"/>
              </a:lnSpc>
            </a:pPr>
            <a:r>
              <a:rPr lang="fr-FR" dirty="0" smtClean="0">
                <a:solidFill>
                  <a:srgbClr val="FF6600"/>
                </a:solidFill>
              </a:rPr>
              <a:t>Les pistes de solutions</a:t>
            </a:r>
            <a:endParaRPr lang="fr-FR" dirty="0">
              <a:solidFill>
                <a:srgbClr val="FF6600"/>
              </a:solidFill>
            </a:endParaRPr>
          </a:p>
        </p:txBody>
      </p:sp>
      <p:sp>
        <p:nvSpPr>
          <p:cNvPr id="11" name="Line 25"/>
          <p:cNvSpPr>
            <a:spLocks noChangeShapeType="1"/>
          </p:cNvSpPr>
          <p:nvPr/>
        </p:nvSpPr>
        <p:spPr bwMode="gray">
          <a:xfrm>
            <a:off x="1515356" y="4258033"/>
            <a:ext cx="7637462" cy="1588"/>
          </a:xfrm>
          <a:prstGeom prst="line">
            <a:avLst/>
          </a:prstGeom>
          <a:noFill/>
          <a:ln w="19050">
            <a:solidFill>
              <a:srgbClr val="B2B2B2"/>
            </a:solidFill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endParaRPr lang="fr-F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oneTexte 10"/>
          <p:cNvSpPr txBox="1"/>
          <p:nvPr/>
        </p:nvSpPr>
        <p:spPr>
          <a:xfrm>
            <a:off x="647700" y="2202355"/>
            <a:ext cx="7797800" cy="14034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600" dirty="0" smtClean="0">
                <a:latin typeface="Harlow Solid Italic" pitchFamily="82" charset="0"/>
                <a:cs typeface="Times New Roman" pitchFamily="18" charset="0"/>
              </a:rPr>
              <a:t>Merci!</a:t>
            </a:r>
            <a:endParaRPr lang="fr-FR" sz="9600" b="0" dirty="0" smtClean="0">
              <a:latin typeface="Harlow Solid Italic" pitchFamily="82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1571" name="Text Box 19"/>
          <p:cNvSpPr txBox="1">
            <a:spLocks noChangeArrowheads="1"/>
          </p:cNvSpPr>
          <p:nvPr/>
        </p:nvSpPr>
        <p:spPr bwMode="gray">
          <a:xfrm>
            <a:off x="1463675" y="2838450"/>
            <a:ext cx="7680325" cy="7143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rIns="0" anchor="ctr"/>
          <a:lstStyle/>
          <a:p>
            <a:pPr>
              <a:lnSpc>
                <a:spcPct val="95000"/>
              </a:lnSpc>
            </a:pPr>
            <a:r>
              <a:rPr lang="fr-FR" b="0" dirty="0" smtClean="0">
                <a:solidFill>
                  <a:srgbClr val="00B050"/>
                </a:solidFill>
              </a:rPr>
              <a:t>Les obstacles rencontrés par les PME</a:t>
            </a:r>
            <a:endParaRPr lang="fr-FR" b="0" dirty="0">
              <a:solidFill>
                <a:srgbClr val="00B050"/>
              </a:solidFill>
            </a:endParaRPr>
          </a:p>
        </p:txBody>
      </p:sp>
      <p:sp>
        <p:nvSpPr>
          <p:cNvPr id="5271572" name="Line 20"/>
          <p:cNvSpPr>
            <a:spLocks noChangeShapeType="1"/>
          </p:cNvSpPr>
          <p:nvPr/>
        </p:nvSpPr>
        <p:spPr bwMode="gray">
          <a:xfrm>
            <a:off x="1482725" y="2859088"/>
            <a:ext cx="7662863" cy="1587"/>
          </a:xfrm>
          <a:prstGeom prst="line">
            <a:avLst/>
          </a:prstGeom>
          <a:noFill/>
          <a:ln w="19050">
            <a:solidFill>
              <a:srgbClr val="B2B2B2"/>
            </a:solidFill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endParaRPr lang="fr-FR"/>
          </a:p>
        </p:txBody>
      </p:sp>
      <p:sp>
        <p:nvSpPr>
          <p:cNvPr id="5271573" name="Text Box 21"/>
          <p:cNvSpPr txBox="1">
            <a:spLocks noChangeArrowheads="1"/>
          </p:cNvSpPr>
          <p:nvPr/>
        </p:nvSpPr>
        <p:spPr bwMode="gray">
          <a:xfrm>
            <a:off x="1463675" y="1379538"/>
            <a:ext cx="7011988" cy="8699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rIns="0" anchor="ctr"/>
          <a:lstStyle/>
          <a:p>
            <a:r>
              <a:rPr lang="fr-FR" dirty="0" smtClean="0">
                <a:solidFill>
                  <a:srgbClr val="FF6600"/>
                </a:solidFill>
              </a:rPr>
              <a:t>Le contexte national</a:t>
            </a:r>
            <a:endParaRPr lang="fr-FR" b="0" dirty="0">
              <a:solidFill>
                <a:srgbClr val="FF6600"/>
              </a:solidFill>
            </a:endParaRPr>
          </a:p>
        </p:txBody>
      </p:sp>
      <p:sp>
        <p:nvSpPr>
          <p:cNvPr id="5271574" name="Text Box 22"/>
          <p:cNvSpPr txBox="1">
            <a:spLocks noChangeArrowheads="1"/>
          </p:cNvSpPr>
          <p:nvPr/>
        </p:nvSpPr>
        <p:spPr bwMode="gray">
          <a:xfrm>
            <a:off x="1463675" y="2114550"/>
            <a:ext cx="7011988" cy="8699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rIns="0" anchor="ctr"/>
          <a:lstStyle/>
          <a:p>
            <a:r>
              <a:rPr lang="fr-FR" b="0" dirty="0" smtClean="0">
                <a:solidFill>
                  <a:srgbClr val="00B050"/>
                </a:solidFill>
              </a:rPr>
              <a:t>Les besoins de financement des PME</a:t>
            </a:r>
            <a:endParaRPr lang="fr-FR" b="0" dirty="0">
              <a:solidFill>
                <a:srgbClr val="00B050"/>
              </a:solidFill>
            </a:endParaRPr>
          </a:p>
        </p:txBody>
      </p:sp>
      <p:sp>
        <p:nvSpPr>
          <p:cNvPr id="5271575" name="Line 23"/>
          <p:cNvSpPr>
            <a:spLocks noChangeShapeType="1"/>
          </p:cNvSpPr>
          <p:nvPr/>
        </p:nvSpPr>
        <p:spPr bwMode="gray">
          <a:xfrm>
            <a:off x="1508125" y="2176463"/>
            <a:ext cx="7637463" cy="1587"/>
          </a:xfrm>
          <a:prstGeom prst="line">
            <a:avLst/>
          </a:prstGeom>
          <a:noFill/>
          <a:ln w="19050">
            <a:solidFill>
              <a:srgbClr val="B2B2B2"/>
            </a:solidFill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endParaRPr lang="fr-FR"/>
          </a:p>
        </p:txBody>
      </p:sp>
      <p:sp>
        <p:nvSpPr>
          <p:cNvPr id="5271577" name="Line 25"/>
          <p:cNvSpPr>
            <a:spLocks noChangeShapeType="1"/>
          </p:cNvSpPr>
          <p:nvPr/>
        </p:nvSpPr>
        <p:spPr bwMode="gray">
          <a:xfrm>
            <a:off x="1509713" y="3575050"/>
            <a:ext cx="7637462" cy="1588"/>
          </a:xfrm>
          <a:prstGeom prst="line">
            <a:avLst/>
          </a:prstGeom>
          <a:noFill/>
          <a:ln w="19050">
            <a:solidFill>
              <a:srgbClr val="B2B2B2"/>
            </a:solidFill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endParaRPr lang="fr-FR"/>
          </a:p>
        </p:txBody>
      </p:sp>
      <p:sp>
        <p:nvSpPr>
          <p:cNvPr id="10" name="Text Box 19"/>
          <p:cNvSpPr txBox="1">
            <a:spLocks noChangeArrowheads="1"/>
          </p:cNvSpPr>
          <p:nvPr/>
        </p:nvSpPr>
        <p:spPr bwMode="gray">
          <a:xfrm>
            <a:off x="1469318" y="3521433"/>
            <a:ext cx="7680325" cy="7143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rIns="0" anchor="ctr"/>
          <a:lstStyle/>
          <a:p>
            <a:pPr>
              <a:lnSpc>
                <a:spcPct val="95000"/>
              </a:lnSpc>
            </a:pPr>
            <a:r>
              <a:rPr lang="fr-FR" b="0" dirty="0" smtClean="0">
                <a:solidFill>
                  <a:srgbClr val="00B050"/>
                </a:solidFill>
              </a:rPr>
              <a:t>Les pistes de solutions</a:t>
            </a:r>
            <a:endParaRPr lang="fr-FR" b="0" dirty="0">
              <a:solidFill>
                <a:srgbClr val="00B050"/>
              </a:solidFill>
            </a:endParaRPr>
          </a:p>
        </p:txBody>
      </p:sp>
      <p:sp>
        <p:nvSpPr>
          <p:cNvPr id="11" name="Line 25"/>
          <p:cNvSpPr>
            <a:spLocks noChangeShapeType="1"/>
          </p:cNvSpPr>
          <p:nvPr/>
        </p:nvSpPr>
        <p:spPr bwMode="gray">
          <a:xfrm>
            <a:off x="1515356" y="4258033"/>
            <a:ext cx="7637462" cy="1588"/>
          </a:xfrm>
          <a:prstGeom prst="line">
            <a:avLst/>
          </a:prstGeom>
          <a:noFill/>
          <a:ln w="19050">
            <a:solidFill>
              <a:srgbClr val="B2B2B2"/>
            </a:solidFill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endParaRPr lang="fr-F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oneTexte 10"/>
          <p:cNvSpPr txBox="1"/>
          <p:nvPr/>
        </p:nvSpPr>
        <p:spPr>
          <a:xfrm>
            <a:off x="736600" y="825500"/>
            <a:ext cx="7797800" cy="66941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 2" pitchFamily="18" charset="2"/>
              <a:buChar char=""/>
            </a:pPr>
            <a:r>
              <a:rPr lang="fr-FR" sz="20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LE SYSTEME BANCAIRE</a:t>
            </a:r>
          </a:p>
          <a:p>
            <a:pPr lvl="1">
              <a:buFont typeface="Wingdings" pitchFamily="2" charset="2"/>
              <a:buChar char="§"/>
            </a:pPr>
            <a:r>
              <a:rPr lang="fr-FR" sz="2000" b="0" dirty="0" smtClean="0">
                <a:latin typeface="Times New Roman" pitchFamily="18" charset="0"/>
                <a:cs typeface="Times New Roman" pitchFamily="18" charset="0"/>
              </a:rPr>
              <a:t> Solide</a:t>
            </a:r>
          </a:p>
          <a:p>
            <a:pPr lvl="1">
              <a:buFont typeface="Wingdings" pitchFamily="2" charset="2"/>
              <a:buChar char="§"/>
            </a:pPr>
            <a:r>
              <a:rPr lang="fr-FR" sz="20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b="0" dirty="0" err="1" smtClean="0">
                <a:latin typeface="Times New Roman" pitchFamily="18" charset="0"/>
                <a:cs typeface="Times New Roman" pitchFamily="18" charset="0"/>
              </a:rPr>
              <a:t>Surliquide</a:t>
            </a:r>
            <a:r>
              <a:rPr lang="fr-FR" sz="2000" b="0" dirty="0" smtClean="0">
                <a:latin typeface="Times New Roman" pitchFamily="18" charset="0"/>
                <a:cs typeface="Times New Roman" pitchFamily="18" charset="0"/>
              </a:rPr>
              <a:t> depuis plus d’une décennie</a:t>
            </a:r>
          </a:p>
          <a:p>
            <a:pPr lvl="1">
              <a:buFont typeface="Wingdings" pitchFamily="2" charset="2"/>
              <a:buChar char="§"/>
            </a:pPr>
            <a:r>
              <a:rPr lang="fr-FR" sz="2000" b="0" dirty="0" smtClean="0">
                <a:latin typeface="Times New Roman" pitchFamily="18" charset="0"/>
                <a:cs typeface="Times New Roman" pitchFamily="18" charset="0"/>
              </a:rPr>
              <a:t> Rentable</a:t>
            </a:r>
          </a:p>
          <a:p>
            <a:pPr marL="622300" lvl="1" indent="-165100">
              <a:buFont typeface="Wingdings" pitchFamily="2" charset="2"/>
              <a:buChar char="§"/>
            </a:pPr>
            <a:r>
              <a:rPr lang="fr-FR" sz="2000" b="0" dirty="0" smtClean="0">
                <a:latin typeface="Times New Roman" pitchFamily="18" charset="0"/>
                <a:cs typeface="Times New Roman" pitchFamily="18" charset="0"/>
              </a:rPr>
              <a:t>Attractif (arrivée de nouveaux entrants venant d’Afrique de l’Ouest et du Nord)</a:t>
            </a:r>
          </a:p>
          <a:p>
            <a:pPr marL="622300" lvl="1" indent="-165100">
              <a:buFont typeface="Wingdings" pitchFamily="2" charset="2"/>
              <a:buChar char="§"/>
            </a:pPr>
            <a:r>
              <a:rPr lang="fr-FR" sz="2000" b="0" dirty="0" smtClean="0">
                <a:latin typeface="Times New Roman" pitchFamily="18" charset="0"/>
                <a:cs typeface="Times New Roman" pitchFamily="18" charset="0"/>
              </a:rPr>
              <a:t>Réseau de points de vente en plein essor</a:t>
            </a:r>
          </a:p>
          <a:p>
            <a:pPr marL="622300" lvl="1" indent="-165100">
              <a:buFont typeface="Wingdings" pitchFamily="2" charset="2"/>
              <a:buChar char="§"/>
            </a:pPr>
            <a:r>
              <a:rPr lang="fr-FR" sz="2000" b="0" dirty="0" smtClean="0">
                <a:latin typeface="Times New Roman" pitchFamily="18" charset="0"/>
                <a:cs typeface="Times New Roman" pitchFamily="18" charset="0"/>
              </a:rPr>
              <a:t>Offre commerciale diversifiée</a:t>
            </a:r>
          </a:p>
          <a:p>
            <a:pPr marL="622300" lvl="1" indent="-165100">
              <a:buFont typeface="Wingdings" pitchFamily="2" charset="2"/>
              <a:buChar char="§"/>
            </a:pPr>
            <a:r>
              <a:rPr lang="fr-FR" sz="2000" b="0" dirty="0" smtClean="0">
                <a:latin typeface="Times New Roman" pitchFamily="18" charset="0"/>
                <a:cs typeface="Times New Roman" pitchFamily="18" charset="0"/>
              </a:rPr>
              <a:t>Paysage composé de banques commerciales, d’un banque de développement et d’une banque de l’habitat.</a:t>
            </a:r>
          </a:p>
          <a:p>
            <a:pPr lvl="0">
              <a:buFont typeface="Wingdings 2" pitchFamily="18" charset="2"/>
              <a:buChar char="v"/>
            </a:pPr>
            <a:r>
              <a:rPr lang="fr-FR" sz="20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LES AUTRES ACTEURS</a:t>
            </a:r>
            <a:endParaRPr lang="fr-FR" sz="2000" b="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Wingdings" pitchFamily="2" charset="2"/>
              <a:buChar char="§"/>
            </a:pPr>
            <a:r>
              <a:rPr lang="fr-FR" sz="2000" b="0" dirty="0" smtClean="0">
                <a:latin typeface="Times New Roman" pitchFamily="18" charset="0"/>
                <a:cs typeface="Times New Roman" pitchFamily="18" charset="0"/>
              </a:rPr>
              <a:t> Spécialisés (crédits conso, crédit-bail, habitat,…)</a:t>
            </a:r>
          </a:p>
          <a:p>
            <a:pPr lvl="1">
              <a:buFont typeface="Wingdings" pitchFamily="2" charset="2"/>
              <a:buChar char="§"/>
            </a:pPr>
            <a:r>
              <a:rPr lang="fr-FR" sz="2000" b="0" dirty="0" smtClean="0">
                <a:latin typeface="Times New Roman" pitchFamily="18" charset="0"/>
                <a:cs typeface="Times New Roman" pitchFamily="18" charset="0"/>
              </a:rPr>
              <a:t> Développement de la </a:t>
            </a:r>
            <a:r>
              <a:rPr lang="fr-FR" sz="2000" b="0" dirty="0" err="1" smtClean="0">
                <a:latin typeface="Times New Roman" pitchFamily="18" charset="0"/>
                <a:cs typeface="Times New Roman" pitchFamily="18" charset="0"/>
              </a:rPr>
              <a:t>microfinance</a:t>
            </a:r>
            <a:endParaRPr lang="fr-FR" sz="2000" b="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fr-FR" sz="2000" b="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 2" pitchFamily="18" charset="2"/>
              <a:buChar char="v"/>
            </a:pPr>
            <a:endParaRPr lang="fr-FR" sz="2000" b="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 2" pitchFamily="18" charset="2"/>
              <a:buChar char="v"/>
            </a:pPr>
            <a:endParaRPr lang="fr-FR" sz="2000" b="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 2" pitchFamily="18" charset="2"/>
              <a:buChar char="v"/>
            </a:pPr>
            <a:endParaRPr lang="fr-FR" sz="2000" b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5"/>
          <p:cNvSpPr>
            <a:spLocks noChangeArrowheads="1"/>
          </p:cNvSpPr>
          <p:nvPr/>
        </p:nvSpPr>
        <p:spPr bwMode="auto">
          <a:xfrm>
            <a:off x="3822701" y="50800"/>
            <a:ext cx="5283200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rIns="0" anchor="ctr"/>
          <a:lstStyle/>
          <a:p>
            <a:pPr algn="r">
              <a:lnSpc>
                <a:spcPct val="100000"/>
              </a:lnSpc>
              <a:spcBef>
                <a:spcPct val="0"/>
              </a:spcBef>
            </a:pPr>
            <a:r>
              <a:rPr lang="fr-FR" dirty="0" smtClean="0">
                <a:solidFill>
                  <a:srgbClr val="FF9900"/>
                </a:solidFill>
                <a:cs typeface="Arial" charset="0"/>
              </a:rPr>
              <a:t>Le contexte national</a:t>
            </a:r>
            <a:endParaRPr lang="fr-FR" dirty="0">
              <a:solidFill>
                <a:srgbClr val="FF9900"/>
              </a:solidFill>
              <a:cs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oneTexte 10"/>
          <p:cNvSpPr txBox="1"/>
          <p:nvPr/>
        </p:nvSpPr>
        <p:spPr>
          <a:xfrm>
            <a:off x="736600" y="825500"/>
            <a:ext cx="7797800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 2" pitchFamily="18" charset="2"/>
              <a:buChar char="w"/>
            </a:pPr>
            <a:r>
              <a:rPr lang="fr-FR" sz="20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LE PSGE 2011-2016</a:t>
            </a:r>
          </a:p>
          <a:p>
            <a:pPr marL="622300" lvl="1" indent="-165100">
              <a:buFont typeface="Wingdings" pitchFamily="2" charset="2"/>
              <a:buChar char="§"/>
            </a:pPr>
            <a:r>
              <a:rPr lang="fr-FR" sz="2000" b="0" dirty="0" smtClean="0">
                <a:latin typeface="Times New Roman" pitchFamily="18" charset="0"/>
                <a:cs typeface="Times New Roman" pitchFamily="18" charset="0"/>
              </a:rPr>
              <a:t>12 plans sectoriels dont celui relatif au Cadre des Affaires et Appui au secteur privé.</a:t>
            </a:r>
          </a:p>
          <a:p>
            <a:pPr marL="622300" lvl="1" indent="-165100">
              <a:buFont typeface="Wingdings" pitchFamily="2" charset="2"/>
              <a:buChar char="§"/>
            </a:pPr>
            <a:r>
              <a:rPr lang="fr-FR" sz="2000" b="0" dirty="0" smtClean="0">
                <a:latin typeface="Times New Roman" pitchFamily="18" charset="0"/>
                <a:cs typeface="Times New Roman" pitchFamily="18" charset="0"/>
              </a:rPr>
              <a:t>Objectif de création d’un cadre favorisant l’éclosion d’un entreprenariat national solide et dynamique.</a:t>
            </a:r>
          </a:p>
          <a:p>
            <a:pPr marL="622300" lvl="1" indent="-165100">
              <a:buFont typeface="Wingdings" pitchFamily="2" charset="2"/>
              <a:buChar char="§"/>
            </a:pPr>
            <a:r>
              <a:rPr lang="fr-FR" sz="2000" b="0" dirty="0" smtClean="0">
                <a:latin typeface="Times New Roman" pitchFamily="18" charset="0"/>
                <a:cs typeface="Times New Roman" pitchFamily="18" charset="0"/>
              </a:rPr>
              <a:t>Nombreuses réformes visant l’amélioration de l’environnement des affaires.</a:t>
            </a:r>
          </a:p>
          <a:p>
            <a:pPr marL="165100" indent="-165100">
              <a:buFont typeface="Wingdings 2" pitchFamily="18" charset="2"/>
              <a:buChar char=""/>
            </a:pPr>
            <a:r>
              <a:rPr lang="fr-FR" sz="20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LES PME</a:t>
            </a:r>
          </a:p>
          <a:p>
            <a:pPr marL="622300" lvl="1" indent="-165100">
              <a:buFont typeface="Wingdings" pitchFamily="2" charset="2"/>
              <a:buChar char="§"/>
            </a:pPr>
            <a:r>
              <a:rPr lang="fr-FR" sz="2000" b="0" dirty="0" smtClean="0">
                <a:latin typeface="Times New Roman" pitchFamily="18" charset="0"/>
                <a:cs typeface="Times New Roman" pitchFamily="18" charset="0"/>
              </a:rPr>
              <a:t>Plus de 55 000 selon la Direction Générale des Impôts</a:t>
            </a:r>
          </a:p>
          <a:p>
            <a:pPr marL="622300" lvl="1" indent="-165100">
              <a:buFont typeface="Wingdings" pitchFamily="2" charset="2"/>
              <a:buChar char="§"/>
            </a:pPr>
            <a:r>
              <a:rPr lang="fr-FR" sz="2000" b="0" dirty="0" smtClean="0">
                <a:latin typeface="Times New Roman" pitchFamily="18" charset="0"/>
                <a:cs typeface="Times New Roman" pitchFamily="18" charset="0"/>
              </a:rPr>
              <a:t>Définition de la PME à préciser</a:t>
            </a:r>
          </a:p>
          <a:p>
            <a:pPr marL="622300" lvl="1" indent="-165100">
              <a:buFont typeface="Wingdings" pitchFamily="2" charset="2"/>
              <a:buChar char="§"/>
            </a:pPr>
            <a:r>
              <a:rPr lang="fr-FR" sz="2000" b="0" dirty="0" smtClean="0">
                <a:latin typeface="Times New Roman" pitchFamily="18" charset="0"/>
                <a:cs typeface="Times New Roman" pitchFamily="18" charset="0"/>
              </a:rPr>
              <a:t> Identification difficile</a:t>
            </a:r>
          </a:p>
          <a:p>
            <a:pPr marL="622300" lvl="1" indent="-165100">
              <a:buFont typeface="Wingdings" pitchFamily="2" charset="2"/>
              <a:buChar char="§"/>
            </a:pPr>
            <a:r>
              <a:rPr lang="fr-FR" sz="2000" b="0" dirty="0" smtClean="0">
                <a:latin typeface="Times New Roman" pitchFamily="18" charset="0"/>
                <a:cs typeface="Times New Roman" pitchFamily="18" charset="0"/>
              </a:rPr>
              <a:t> Activité  difficilement appréciable</a:t>
            </a:r>
          </a:p>
          <a:p>
            <a:pPr marL="622300" lvl="1" indent="-165100">
              <a:buFont typeface="Wingdings" pitchFamily="2" charset="2"/>
              <a:buChar char="§"/>
            </a:pPr>
            <a:r>
              <a:rPr lang="fr-FR" sz="2000" b="0" dirty="0" smtClean="0">
                <a:latin typeface="Times New Roman" pitchFamily="18" charset="0"/>
                <a:cs typeface="Times New Roman" pitchFamily="18" charset="0"/>
              </a:rPr>
              <a:t> Majoritairement unipersonnelle</a:t>
            </a:r>
          </a:p>
          <a:p>
            <a:pPr marL="622300" lvl="1" indent="-165100">
              <a:buFont typeface="Wingdings" pitchFamily="2" charset="2"/>
              <a:buChar char="§"/>
            </a:pPr>
            <a:r>
              <a:rPr lang="fr-FR" sz="2000" b="0" dirty="0" smtClean="0">
                <a:latin typeface="Times New Roman" pitchFamily="18" charset="0"/>
                <a:cs typeface="Times New Roman" pitchFamily="18" charset="0"/>
              </a:rPr>
              <a:t> Loi 16/2005 sur les PME « gabonaises » à revisiter</a:t>
            </a:r>
          </a:p>
        </p:txBody>
      </p:sp>
      <p:sp>
        <p:nvSpPr>
          <p:cNvPr id="3" name="Rectangle 5"/>
          <p:cNvSpPr>
            <a:spLocks noChangeArrowheads="1"/>
          </p:cNvSpPr>
          <p:nvPr/>
        </p:nvSpPr>
        <p:spPr bwMode="auto">
          <a:xfrm>
            <a:off x="3822701" y="50800"/>
            <a:ext cx="5283200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rIns="0" anchor="ctr"/>
          <a:lstStyle/>
          <a:p>
            <a:pPr algn="r">
              <a:lnSpc>
                <a:spcPct val="100000"/>
              </a:lnSpc>
              <a:spcBef>
                <a:spcPct val="0"/>
              </a:spcBef>
            </a:pPr>
            <a:r>
              <a:rPr lang="fr-FR" dirty="0" smtClean="0">
                <a:solidFill>
                  <a:srgbClr val="FF9900"/>
                </a:solidFill>
                <a:cs typeface="Arial" charset="0"/>
              </a:rPr>
              <a:t>Le contexte national</a:t>
            </a:r>
            <a:endParaRPr lang="fr-FR" dirty="0">
              <a:solidFill>
                <a:srgbClr val="FF9900"/>
              </a:solidFill>
              <a:cs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1571" name="Text Box 19"/>
          <p:cNvSpPr txBox="1">
            <a:spLocks noChangeArrowheads="1"/>
          </p:cNvSpPr>
          <p:nvPr/>
        </p:nvSpPr>
        <p:spPr bwMode="gray">
          <a:xfrm>
            <a:off x="1463675" y="2838450"/>
            <a:ext cx="7680325" cy="7143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rIns="0" anchor="ctr"/>
          <a:lstStyle/>
          <a:p>
            <a:pPr>
              <a:lnSpc>
                <a:spcPct val="95000"/>
              </a:lnSpc>
            </a:pPr>
            <a:r>
              <a:rPr lang="fr-FR" b="0" dirty="0" smtClean="0">
                <a:solidFill>
                  <a:srgbClr val="00B050"/>
                </a:solidFill>
              </a:rPr>
              <a:t>Les obstacles rencontrés par les PME</a:t>
            </a:r>
            <a:endParaRPr lang="fr-FR" b="0" dirty="0">
              <a:solidFill>
                <a:srgbClr val="00B050"/>
              </a:solidFill>
            </a:endParaRPr>
          </a:p>
        </p:txBody>
      </p:sp>
      <p:sp>
        <p:nvSpPr>
          <p:cNvPr id="5271572" name="Line 20"/>
          <p:cNvSpPr>
            <a:spLocks noChangeShapeType="1"/>
          </p:cNvSpPr>
          <p:nvPr/>
        </p:nvSpPr>
        <p:spPr bwMode="gray">
          <a:xfrm>
            <a:off x="1482725" y="2859088"/>
            <a:ext cx="7662863" cy="1587"/>
          </a:xfrm>
          <a:prstGeom prst="line">
            <a:avLst/>
          </a:prstGeom>
          <a:noFill/>
          <a:ln w="19050">
            <a:solidFill>
              <a:srgbClr val="B2B2B2"/>
            </a:solidFill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endParaRPr lang="fr-FR"/>
          </a:p>
        </p:txBody>
      </p:sp>
      <p:sp>
        <p:nvSpPr>
          <p:cNvPr id="5271573" name="Text Box 21"/>
          <p:cNvSpPr txBox="1">
            <a:spLocks noChangeArrowheads="1"/>
          </p:cNvSpPr>
          <p:nvPr/>
        </p:nvSpPr>
        <p:spPr bwMode="gray">
          <a:xfrm>
            <a:off x="1463675" y="1379538"/>
            <a:ext cx="7011988" cy="8699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rIns="0" anchor="ctr"/>
          <a:lstStyle/>
          <a:p>
            <a:r>
              <a:rPr lang="fr-FR" b="0" dirty="0" smtClean="0">
                <a:solidFill>
                  <a:srgbClr val="00B050"/>
                </a:solidFill>
              </a:rPr>
              <a:t>Le contexte national</a:t>
            </a:r>
            <a:endParaRPr lang="fr-FR" b="0" dirty="0">
              <a:solidFill>
                <a:srgbClr val="00B050"/>
              </a:solidFill>
            </a:endParaRPr>
          </a:p>
        </p:txBody>
      </p:sp>
      <p:sp>
        <p:nvSpPr>
          <p:cNvPr id="5271574" name="Text Box 22"/>
          <p:cNvSpPr txBox="1">
            <a:spLocks noChangeArrowheads="1"/>
          </p:cNvSpPr>
          <p:nvPr/>
        </p:nvSpPr>
        <p:spPr bwMode="gray">
          <a:xfrm>
            <a:off x="1463675" y="2114550"/>
            <a:ext cx="7011988" cy="8699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rIns="0" anchor="ctr"/>
          <a:lstStyle/>
          <a:p>
            <a:r>
              <a:rPr lang="fr-FR" dirty="0" smtClean="0">
                <a:solidFill>
                  <a:srgbClr val="FF6600"/>
                </a:solidFill>
              </a:rPr>
              <a:t>Les besoins de financement des PME</a:t>
            </a:r>
            <a:endParaRPr lang="fr-FR" dirty="0">
              <a:solidFill>
                <a:srgbClr val="FF6600"/>
              </a:solidFill>
            </a:endParaRPr>
          </a:p>
        </p:txBody>
      </p:sp>
      <p:sp>
        <p:nvSpPr>
          <p:cNvPr id="5271575" name="Line 23"/>
          <p:cNvSpPr>
            <a:spLocks noChangeShapeType="1"/>
          </p:cNvSpPr>
          <p:nvPr/>
        </p:nvSpPr>
        <p:spPr bwMode="gray">
          <a:xfrm>
            <a:off x="1508125" y="2176463"/>
            <a:ext cx="7637463" cy="1587"/>
          </a:xfrm>
          <a:prstGeom prst="line">
            <a:avLst/>
          </a:prstGeom>
          <a:noFill/>
          <a:ln w="19050">
            <a:solidFill>
              <a:srgbClr val="B2B2B2"/>
            </a:solidFill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endParaRPr lang="fr-FR"/>
          </a:p>
        </p:txBody>
      </p:sp>
      <p:sp>
        <p:nvSpPr>
          <p:cNvPr id="5271577" name="Line 25"/>
          <p:cNvSpPr>
            <a:spLocks noChangeShapeType="1"/>
          </p:cNvSpPr>
          <p:nvPr/>
        </p:nvSpPr>
        <p:spPr bwMode="gray">
          <a:xfrm>
            <a:off x="1509713" y="3575050"/>
            <a:ext cx="7637462" cy="1588"/>
          </a:xfrm>
          <a:prstGeom prst="line">
            <a:avLst/>
          </a:prstGeom>
          <a:noFill/>
          <a:ln w="19050">
            <a:solidFill>
              <a:srgbClr val="B2B2B2"/>
            </a:solidFill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endParaRPr lang="fr-FR"/>
          </a:p>
        </p:txBody>
      </p:sp>
      <p:sp>
        <p:nvSpPr>
          <p:cNvPr id="10" name="Text Box 19"/>
          <p:cNvSpPr txBox="1">
            <a:spLocks noChangeArrowheads="1"/>
          </p:cNvSpPr>
          <p:nvPr/>
        </p:nvSpPr>
        <p:spPr bwMode="gray">
          <a:xfrm>
            <a:off x="1469318" y="3521433"/>
            <a:ext cx="7680325" cy="7143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rIns="0" anchor="ctr"/>
          <a:lstStyle/>
          <a:p>
            <a:pPr>
              <a:lnSpc>
                <a:spcPct val="95000"/>
              </a:lnSpc>
            </a:pPr>
            <a:r>
              <a:rPr lang="fr-FR" b="0" dirty="0" smtClean="0">
                <a:solidFill>
                  <a:srgbClr val="00B050"/>
                </a:solidFill>
              </a:rPr>
              <a:t>Les pistes de solutions</a:t>
            </a:r>
            <a:endParaRPr lang="fr-FR" b="0" dirty="0">
              <a:solidFill>
                <a:srgbClr val="00B050"/>
              </a:solidFill>
            </a:endParaRPr>
          </a:p>
        </p:txBody>
      </p:sp>
      <p:sp>
        <p:nvSpPr>
          <p:cNvPr id="11" name="Line 25"/>
          <p:cNvSpPr>
            <a:spLocks noChangeShapeType="1"/>
          </p:cNvSpPr>
          <p:nvPr/>
        </p:nvSpPr>
        <p:spPr bwMode="gray">
          <a:xfrm>
            <a:off x="1515356" y="4258033"/>
            <a:ext cx="7637462" cy="1588"/>
          </a:xfrm>
          <a:prstGeom prst="line">
            <a:avLst/>
          </a:prstGeom>
          <a:noFill/>
          <a:ln w="19050">
            <a:solidFill>
              <a:srgbClr val="B2B2B2"/>
            </a:solidFill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endParaRPr lang="fr-F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oneTexte 10"/>
          <p:cNvSpPr txBox="1"/>
          <p:nvPr/>
        </p:nvSpPr>
        <p:spPr>
          <a:xfrm>
            <a:off x="736600" y="825500"/>
            <a:ext cx="7797800" cy="51860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 2" pitchFamily="18" charset="2"/>
              <a:buChar char=""/>
            </a:pPr>
            <a:r>
              <a:rPr lang="fr-FR" sz="20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INVESTISSEMENTS</a:t>
            </a:r>
          </a:p>
          <a:p>
            <a:pPr lvl="1">
              <a:buFont typeface="Wingdings" pitchFamily="2" charset="2"/>
              <a:buChar char="§"/>
            </a:pPr>
            <a:r>
              <a:rPr lang="fr-FR" sz="2000" b="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b="0" dirty="0" smtClean="0">
                <a:latin typeface="Times New Roman" pitchFamily="18" charset="0"/>
                <a:cs typeface="Times New Roman" pitchFamily="18" charset="0"/>
              </a:rPr>
              <a:t>Pour la création d’une entreprise</a:t>
            </a:r>
          </a:p>
          <a:p>
            <a:pPr marL="622300" lvl="1" indent="-165100">
              <a:buFont typeface="Wingdings" pitchFamily="2" charset="2"/>
              <a:buChar char="§"/>
            </a:pPr>
            <a:r>
              <a:rPr lang="fr-FR" sz="2000" b="0" dirty="0" smtClean="0">
                <a:latin typeface="Times New Roman" pitchFamily="18" charset="0"/>
                <a:cs typeface="Times New Roman" pitchFamily="18" charset="0"/>
              </a:rPr>
              <a:t>Pour le développement de l’entreprise (capacité, productivité, remplacement.)</a:t>
            </a:r>
          </a:p>
          <a:p>
            <a:pPr marL="622300" lvl="1" indent="-165100">
              <a:buFont typeface="Wingdings" pitchFamily="2" charset="2"/>
              <a:buChar char="§"/>
            </a:pPr>
            <a:r>
              <a:rPr lang="fr-FR" sz="2000" b="0" dirty="0" smtClean="0">
                <a:latin typeface="Times New Roman" pitchFamily="18" charset="0"/>
                <a:cs typeface="Times New Roman" pitchFamily="18" charset="0"/>
              </a:rPr>
              <a:t>Pour la reprise d’une entreprise</a:t>
            </a:r>
          </a:p>
          <a:p>
            <a:pPr marL="165100" indent="-165100">
              <a:buFont typeface="Wingdings 2" pitchFamily="18" charset="2"/>
              <a:buChar char=""/>
            </a:pPr>
            <a:r>
              <a:rPr lang="fr-FR" sz="20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TRESORERIE</a:t>
            </a:r>
          </a:p>
          <a:p>
            <a:pPr marL="622300" lvl="1" indent="-165100">
              <a:buFont typeface="Wingdings" pitchFamily="2" charset="2"/>
              <a:buChar char="§"/>
            </a:pPr>
            <a:r>
              <a:rPr lang="fr-FR" sz="2000" b="0" dirty="0" smtClean="0">
                <a:latin typeface="Times New Roman" pitchFamily="18" charset="0"/>
                <a:cs typeface="Times New Roman" pitchFamily="18" charset="0"/>
              </a:rPr>
              <a:t>Fond de roulement</a:t>
            </a:r>
          </a:p>
          <a:p>
            <a:pPr marL="622300" lvl="1" indent="-165100">
              <a:buFont typeface="Wingdings" pitchFamily="2" charset="2"/>
              <a:buChar char="§"/>
            </a:pPr>
            <a:r>
              <a:rPr lang="fr-FR" sz="2000" b="0" dirty="0" smtClean="0">
                <a:latin typeface="Times New Roman" pitchFamily="18" charset="0"/>
                <a:cs typeface="Times New Roman" pitchFamily="18" charset="0"/>
              </a:rPr>
              <a:t>Avances diverses (démarrage, sur marché, etc.)</a:t>
            </a:r>
          </a:p>
          <a:p>
            <a:pPr marL="622300" lvl="1" indent="-165100">
              <a:buFont typeface="Wingdings" pitchFamily="2" charset="2"/>
              <a:buChar char="§"/>
            </a:pPr>
            <a:r>
              <a:rPr lang="fr-FR" sz="2000" b="0" dirty="0" smtClean="0">
                <a:latin typeface="Times New Roman" pitchFamily="18" charset="0"/>
                <a:cs typeface="Times New Roman" pitchFamily="18" charset="0"/>
              </a:rPr>
              <a:t>Opérations documentaires import/export</a:t>
            </a:r>
          </a:p>
          <a:p>
            <a:pPr marL="165100" indent="-165100">
              <a:buFont typeface="Wingdings 2" pitchFamily="18" charset="2"/>
              <a:buChar char="w"/>
            </a:pPr>
            <a:r>
              <a:rPr lang="fr-FR" sz="20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CAUTIONS</a:t>
            </a:r>
          </a:p>
          <a:p>
            <a:pPr marL="622300" lvl="1" indent="-165100">
              <a:buFont typeface="Wingdings" pitchFamily="2" charset="2"/>
              <a:buChar char="§"/>
            </a:pPr>
            <a:r>
              <a:rPr lang="fr-FR" sz="2000" b="0" dirty="0" smtClean="0">
                <a:latin typeface="Times New Roman" pitchFamily="18" charset="0"/>
                <a:cs typeface="Times New Roman" pitchFamily="18" charset="0"/>
              </a:rPr>
              <a:t>Cautions diverses</a:t>
            </a:r>
          </a:p>
          <a:p>
            <a:pPr marL="622300" lvl="1" indent="-165100">
              <a:buFont typeface="Wingdings" pitchFamily="2" charset="2"/>
              <a:buChar char="§"/>
            </a:pPr>
            <a:r>
              <a:rPr lang="fr-FR" sz="2000" b="0" dirty="0" smtClean="0">
                <a:latin typeface="Times New Roman" pitchFamily="18" charset="0"/>
                <a:cs typeface="Times New Roman" pitchFamily="18" charset="0"/>
              </a:rPr>
              <a:t>Garanties diverses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fr-FR" sz="2000" b="0" dirty="0" smtClean="0">
              <a:latin typeface="Times New Roman" pitchFamily="18" charset="0"/>
              <a:cs typeface="Times New Roman" pitchFamily="18" charset="0"/>
            </a:endParaRPr>
          </a:p>
          <a:p>
            <a:pPr marL="635000" lvl="1" indent="-177800"/>
            <a:r>
              <a:rPr lang="fr-FR" sz="2000" b="0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</p:txBody>
      </p:sp>
      <p:sp>
        <p:nvSpPr>
          <p:cNvPr id="3" name="Rectangle 5"/>
          <p:cNvSpPr>
            <a:spLocks noChangeArrowheads="1"/>
          </p:cNvSpPr>
          <p:nvPr/>
        </p:nvSpPr>
        <p:spPr bwMode="auto">
          <a:xfrm>
            <a:off x="3149600" y="50800"/>
            <a:ext cx="5956301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rIns="0" anchor="ctr"/>
          <a:lstStyle/>
          <a:p>
            <a:pPr algn="r">
              <a:lnSpc>
                <a:spcPct val="100000"/>
              </a:lnSpc>
              <a:spcBef>
                <a:spcPct val="0"/>
              </a:spcBef>
            </a:pPr>
            <a:r>
              <a:rPr lang="fr-FR" dirty="0" smtClean="0">
                <a:solidFill>
                  <a:srgbClr val="FF9900"/>
                </a:solidFill>
                <a:cs typeface="Arial" charset="0"/>
              </a:rPr>
              <a:t>Les besoins de financement des PME</a:t>
            </a:r>
            <a:endParaRPr lang="fr-FR" dirty="0">
              <a:solidFill>
                <a:srgbClr val="FF9900"/>
              </a:solidFill>
              <a:cs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1571" name="Text Box 19"/>
          <p:cNvSpPr txBox="1">
            <a:spLocks noChangeArrowheads="1"/>
          </p:cNvSpPr>
          <p:nvPr/>
        </p:nvSpPr>
        <p:spPr bwMode="gray">
          <a:xfrm>
            <a:off x="1463675" y="2838450"/>
            <a:ext cx="7680325" cy="7143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rIns="0" anchor="ctr"/>
          <a:lstStyle/>
          <a:p>
            <a:pPr>
              <a:lnSpc>
                <a:spcPct val="95000"/>
              </a:lnSpc>
            </a:pPr>
            <a:r>
              <a:rPr lang="fr-FR" dirty="0" smtClean="0">
                <a:solidFill>
                  <a:srgbClr val="FF6600"/>
                </a:solidFill>
              </a:rPr>
              <a:t>Les obstacles rencontrés par les PME</a:t>
            </a:r>
            <a:endParaRPr lang="fr-FR" dirty="0">
              <a:solidFill>
                <a:srgbClr val="FF6600"/>
              </a:solidFill>
            </a:endParaRPr>
          </a:p>
        </p:txBody>
      </p:sp>
      <p:sp>
        <p:nvSpPr>
          <p:cNvPr id="5271572" name="Line 20"/>
          <p:cNvSpPr>
            <a:spLocks noChangeShapeType="1"/>
          </p:cNvSpPr>
          <p:nvPr/>
        </p:nvSpPr>
        <p:spPr bwMode="gray">
          <a:xfrm>
            <a:off x="1482725" y="2859088"/>
            <a:ext cx="7662863" cy="1587"/>
          </a:xfrm>
          <a:prstGeom prst="line">
            <a:avLst/>
          </a:prstGeom>
          <a:noFill/>
          <a:ln w="19050">
            <a:solidFill>
              <a:srgbClr val="B2B2B2"/>
            </a:solidFill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endParaRPr lang="fr-FR"/>
          </a:p>
        </p:txBody>
      </p:sp>
      <p:sp>
        <p:nvSpPr>
          <p:cNvPr id="5271573" name="Text Box 21"/>
          <p:cNvSpPr txBox="1">
            <a:spLocks noChangeArrowheads="1"/>
          </p:cNvSpPr>
          <p:nvPr/>
        </p:nvSpPr>
        <p:spPr bwMode="gray">
          <a:xfrm>
            <a:off x="1463675" y="1379538"/>
            <a:ext cx="7011988" cy="8699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rIns="0" anchor="ctr"/>
          <a:lstStyle/>
          <a:p>
            <a:r>
              <a:rPr lang="fr-FR" b="0" dirty="0" smtClean="0">
                <a:solidFill>
                  <a:srgbClr val="00B050"/>
                </a:solidFill>
              </a:rPr>
              <a:t>Le contexte national</a:t>
            </a:r>
            <a:endParaRPr lang="fr-FR" b="0" dirty="0">
              <a:solidFill>
                <a:srgbClr val="00B050"/>
              </a:solidFill>
            </a:endParaRPr>
          </a:p>
        </p:txBody>
      </p:sp>
      <p:sp>
        <p:nvSpPr>
          <p:cNvPr id="5271574" name="Text Box 22"/>
          <p:cNvSpPr txBox="1">
            <a:spLocks noChangeArrowheads="1"/>
          </p:cNvSpPr>
          <p:nvPr/>
        </p:nvSpPr>
        <p:spPr bwMode="gray">
          <a:xfrm>
            <a:off x="1463675" y="2114550"/>
            <a:ext cx="7011988" cy="8699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rIns="0" anchor="ctr"/>
          <a:lstStyle/>
          <a:p>
            <a:r>
              <a:rPr lang="fr-FR" b="0" dirty="0" smtClean="0">
                <a:solidFill>
                  <a:srgbClr val="00B050"/>
                </a:solidFill>
              </a:rPr>
              <a:t>Les besoins de financement des PME</a:t>
            </a:r>
            <a:endParaRPr lang="fr-FR" b="0" dirty="0">
              <a:solidFill>
                <a:srgbClr val="00B050"/>
              </a:solidFill>
            </a:endParaRPr>
          </a:p>
        </p:txBody>
      </p:sp>
      <p:sp>
        <p:nvSpPr>
          <p:cNvPr id="5271575" name="Line 23"/>
          <p:cNvSpPr>
            <a:spLocks noChangeShapeType="1"/>
          </p:cNvSpPr>
          <p:nvPr/>
        </p:nvSpPr>
        <p:spPr bwMode="gray">
          <a:xfrm>
            <a:off x="1508125" y="2176463"/>
            <a:ext cx="7637463" cy="1587"/>
          </a:xfrm>
          <a:prstGeom prst="line">
            <a:avLst/>
          </a:prstGeom>
          <a:noFill/>
          <a:ln w="19050">
            <a:solidFill>
              <a:srgbClr val="B2B2B2"/>
            </a:solidFill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endParaRPr lang="fr-FR"/>
          </a:p>
        </p:txBody>
      </p:sp>
      <p:sp>
        <p:nvSpPr>
          <p:cNvPr id="5271577" name="Line 25"/>
          <p:cNvSpPr>
            <a:spLocks noChangeShapeType="1"/>
          </p:cNvSpPr>
          <p:nvPr/>
        </p:nvSpPr>
        <p:spPr bwMode="gray">
          <a:xfrm>
            <a:off x="1509713" y="3575050"/>
            <a:ext cx="7637462" cy="1588"/>
          </a:xfrm>
          <a:prstGeom prst="line">
            <a:avLst/>
          </a:prstGeom>
          <a:noFill/>
          <a:ln w="19050">
            <a:solidFill>
              <a:srgbClr val="B2B2B2"/>
            </a:solidFill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endParaRPr lang="fr-FR"/>
          </a:p>
        </p:txBody>
      </p:sp>
      <p:sp>
        <p:nvSpPr>
          <p:cNvPr id="10" name="Text Box 19"/>
          <p:cNvSpPr txBox="1">
            <a:spLocks noChangeArrowheads="1"/>
          </p:cNvSpPr>
          <p:nvPr/>
        </p:nvSpPr>
        <p:spPr bwMode="gray">
          <a:xfrm>
            <a:off x="1469318" y="3521433"/>
            <a:ext cx="7680325" cy="7143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rIns="0" anchor="ctr"/>
          <a:lstStyle/>
          <a:p>
            <a:pPr>
              <a:lnSpc>
                <a:spcPct val="95000"/>
              </a:lnSpc>
            </a:pPr>
            <a:r>
              <a:rPr lang="fr-FR" b="0" dirty="0" smtClean="0">
                <a:solidFill>
                  <a:srgbClr val="00B050"/>
                </a:solidFill>
              </a:rPr>
              <a:t>Les pistes de solutions</a:t>
            </a:r>
            <a:endParaRPr lang="fr-FR" b="0" dirty="0">
              <a:solidFill>
                <a:srgbClr val="00B050"/>
              </a:solidFill>
            </a:endParaRPr>
          </a:p>
        </p:txBody>
      </p:sp>
      <p:sp>
        <p:nvSpPr>
          <p:cNvPr id="11" name="Line 25"/>
          <p:cNvSpPr>
            <a:spLocks noChangeShapeType="1"/>
          </p:cNvSpPr>
          <p:nvPr/>
        </p:nvSpPr>
        <p:spPr bwMode="gray">
          <a:xfrm>
            <a:off x="1515356" y="4258033"/>
            <a:ext cx="7637462" cy="1588"/>
          </a:xfrm>
          <a:prstGeom prst="line">
            <a:avLst/>
          </a:prstGeom>
          <a:noFill/>
          <a:ln w="19050">
            <a:solidFill>
              <a:srgbClr val="B2B2B2"/>
            </a:solidFill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endParaRPr lang="fr-F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oneTexte 10"/>
          <p:cNvSpPr txBox="1"/>
          <p:nvPr/>
        </p:nvSpPr>
        <p:spPr>
          <a:xfrm>
            <a:off x="736600" y="825500"/>
            <a:ext cx="8089900" cy="6278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 2" pitchFamily="18" charset="2"/>
              <a:buChar char=""/>
            </a:pPr>
            <a:r>
              <a:rPr lang="fr-FR" sz="20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CONDITIONS CONTRAIGNANTES</a:t>
            </a:r>
          </a:p>
          <a:p>
            <a:pPr lvl="1">
              <a:buFont typeface="Wingdings" pitchFamily="2" charset="2"/>
              <a:buChar char="§"/>
            </a:pPr>
            <a:r>
              <a:rPr lang="fr-FR" sz="2000" b="0" dirty="0" smtClean="0">
                <a:latin typeface="Times New Roman" pitchFamily="18" charset="0"/>
                <a:cs typeface="Times New Roman" pitchFamily="18" charset="0"/>
              </a:rPr>
              <a:t> Les garanties (cautions solidaires,  nantissements, hypothèques, etc.).</a:t>
            </a:r>
          </a:p>
          <a:p>
            <a:pPr marL="622300" lvl="1" indent="-165100">
              <a:buFont typeface="Wingdings" pitchFamily="2" charset="2"/>
              <a:buChar char="§"/>
            </a:pPr>
            <a:r>
              <a:rPr lang="fr-FR" sz="2000" b="0" dirty="0" smtClean="0">
                <a:latin typeface="Times New Roman" pitchFamily="18" charset="0"/>
                <a:cs typeface="Times New Roman" pitchFamily="18" charset="0"/>
              </a:rPr>
              <a:t>L’investissement personnel (capital, apport personnel, fonds propres, etc.).</a:t>
            </a:r>
          </a:p>
          <a:p>
            <a:pPr marL="622300" lvl="1" indent="-165100">
              <a:buFont typeface="Wingdings" pitchFamily="2" charset="2"/>
              <a:buChar char="§"/>
            </a:pPr>
            <a:r>
              <a:rPr lang="fr-FR" sz="2000" b="0" dirty="0" smtClean="0">
                <a:latin typeface="Times New Roman" pitchFamily="18" charset="0"/>
                <a:cs typeface="Times New Roman" pitchFamily="18" charset="0"/>
              </a:rPr>
              <a:t>Les taux d’intérêt jugés prohibitifs </a:t>
            </a:r>
          </a:p>
          <a:p>
            <a:pPr lvl="0">
              <a:buFont typeface="Wingdings 2" pitchFamily="18" charset="2"/>
              <a:buChar char="v"/>
            </a:pPr>
            <a:r>
              <a:rPr lang="fr-FR" sz="20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DISPOSITIF COMMERCIAL </a:t>
            </a:r>
          </a:p>
          <a:p>
            <a:pPr lvl="1">
              <a:buFont typeface="Wingdings" pitchFamily="2" charset="2"/>
              <a:buChar char="§"/>
            </a:pPr>
            <a:r>
              <a:rPr lang="fr-FR" sz="2000" b="0" dirty="0" smtClean="0">
                <a:latin typeface="Times New Roman" pitchFamily="18" charset="0"/>
                <a:cs typeface="Times New Roman" pitchFamily="18" charset="0"/>
              </a:rPr>
              <a:t> Circuit de décision lourd</a:t>
            </a:r>
          </a:p>
          <a:p>
            <a:pPr marL="622300" lvl="1" indent="-165100">
              <a:buFont typeface="Wingdings" pitchFamily="2" charset="2"/>
              <a:buChar char="§"/>
            </a:pPr>
            <a:r>
              <a:rPr lang="fr-FR" sz="2000" b="0" dirty="0" smtClean="0">
                <a:latin typeface="Times New Roman" pitchFamily="18" charset="0"/>
                <a:cs typeface="Times New Roman" pitchFamily="18" charset="0"/>
              </a:rPr>
              <a:t>Offre commerciale (Commerciaux spécialisés, produits et services) inadaptée à la réalité de la PME et de la TPE au Gabon.</a:t>
            </a:r>
          </a:p>
          <a:p>
            <a:pPr lvl="0">
              <a:buFont typeface="Wingdings 2" pitchFamily="18" charset="2"/>
              <a:buChar char=""/>
            </a:pPr>
            <a:r>
              <a:rPr lang="fr-FR" sz="20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SOUTIEN INSUFFISANT DE L’ETAT</a:t>
            </a:r>
          </a:p>
          <a:p>
            <a:pPr lvl="1">
              <a:buFont typeface="Wingdings" pitchFamily="2" charset="2"/>
              <a:buChar char="§"/>
            </a:pPr>
            <a:r>
              <a:rPr lang="fr-FR" sz="2000" b="0" dirty="0" smtClean="0">
                <a:latin typeface="Times New Roman" pitchFamily="18" charset="0"/>
                <a:cs typeface="Times New Roman" pitchFamily="18" charset="0"/>
              </a:rPr>
              <a:t> Accompagnement insuffisant de la BGD</a:t>
            </a:r>
          </a:p>
          <a:p>
            <a:pPr lvl="1">
              <a:buFont typeface="Wingdings" pitchFamily="2" charset="2"/>
              <a:buChar char="§"/>
            </a:pPr>
            <a:r>
              <a:rPr lang="fr-FR" sz="2000" b="0" dirty="0" smtClean="0">
                <a:latin typeface="Times New Roman" pitchFamily="18" charset="0"/>
                <a:cs typeface="Times New Roman" pitchFamily="18" charset="0"/>
              </a:rPr>
              <a:t> Absence de fonds de garantie des PME </a:t>
            </a:r>
          </a:p>
          <a:p>
            <a:pPr lvl="0">
              <a:buFont typeface="Wingdings 2" pitchFamily="18" charset="2"/>
              <a:buChar char="v"/>
            </a:pPr>
            <a:endParaRPr lang="fr-FR" sz="2000" b="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 2" pitchFamily="18" charset="2"/>
              <a:buChar char="v"/>
            </a:pPr>
            <a:endParaRPr lang="fr-FR" sz="2000" b="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 2" pitchFamily="18" charset="2"/>
              <a:buChar char="v"/>
            </a:pPr>
            <a:endParaRPr lang="fr-FR" sz="2000" b="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 2" pitchFamily="18" charset="2"/>
              <a:buChar char="v"/>
            </a:pPr>
            <a:endParaRPr lang="fr-FR" sz="2000" b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5"/>
          <p:cNvSpPr>
            <a:spLocks noChangeArrowheads="1"/>
          </p:cNvSpPr>
          <p:nvPr/>
        </p:nvSpPr>
        <p:spPr bwMode="auto">
          <a:xfrm>
            <a:off x="3175000" y="50800"/>
            <a:ext cx="5930901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rIns="0" anchor="ctr"/>
          <a:lstStyle/>
          <a:p>
            <a:pPr algn="r">
              <a:lnSpc>
                <a:spcPct val="100000"/>
              </a:lnSpc>
              <a:spcBef>
                <a:spcPct val="0"/>
              </a:spcBef>
            </a:pPr>
            <a:r>
              <a:rPr lang="fr-FR" dirty="0" smtClean="0">
                <a:solidFill>
                  <a:srgbClr val="FF9900"/>
                </a:solidFill>
                <a:cs typeface="Arial" charset="0"/>
              </a:rPr>
              <a:t>Les obstacles rencontrés par les PME</a:t>
            </a:r>
            <a:endParaRPr lang="fr-FR" dirty="0">
              <a:solidFill>
                <a:srgbClr val="FF9900"/>
              </a:solidFill>
              <a:cs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oneTexte 10"/>
          <p:cNvSpPr txBox="1"/>
          <p:nvPr/>
        </p:nvSpPr>
        <p:spPr>
          <a:xfrm>
            <a:off x="736600" y="825500"/>
            <a:ext cx="8089900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 2" pitchFamily="18" charset="2"/>
              <a:buChar char=""/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STRUCTURATION LIMITEE DES PME</a:t>
            </a:r>
          </a:p>
          <a:p>
            <a:pPr lvl="1">
              <a:buFont typeface="Wingdings" pitchFamily="2" charset="2"/>
              <a:buChar char="§"/>
            </a:pPr>
            <a:r>
              <a:rPr lang="fr-FR" sz="2000" b="0" dirty="0" smtClean="0">
                <a:latin typeface="Times New Roman" pitchFamily="18" charset="0"/>
                <a:cs typeface="Times New Roman" pitchFamily="18" charset="0"/>
              </a:rPr>
              <a:t> Faible culture de l’orthodoxie comptable</a:t>
            </a:r>
          </a:p>
          <a:p>
            <a:pPr marL="622300" lvl="1" indent="-165100">
              <a:buFont typeface="Wingdings" pitchFamily="2" charset="2"/>
              <a:buChar char="§"/>
            </a:pPr>
            <a:r>
              <a:rPr lang="fr-FR" sz="2000" b="0" dirty="0" smtClean="0">
                <a:latin typeface="Times New Roman" pitchFamily="18" charset="0"/>
                <a:cs typeface="Times New Roman" pitchFamily="18" charset="0"/>
              </a:rPr>
              <a:t>Absence de véritable outil de pilotage</a:t>
            </a:r>
          </a:p>
          <a:p>
            <a:pPr marL="622300" lvl="1" indent="-165100">
              <a:buFont typeface="Wingdings" pitchFamily="2" charset="2"/>
              <a:buChar char="§"/>
            </a:pPr>
            <a:r>
              <a:rPr lang="fr-FR" sz="2000" b="0" dirty="0" smtClean="0">
                <a:latin typeface="Times New Roman" pitchFamily="18" charset="0"/>
                <a:cs typeface="Times New Roman" pitchFamily="18" charset="0"/>
              </a:rPr>
              <a:t> Absence d’états financiers fiables validés par un CAC</a:t>
            </a:r>
          </a:p>
          <a:p>
            <a:pPr marL="622300" lvl="1" indent="-165100">
              <a:buFont typeface="Wingdings" pitchFamily="2" charset="2"/>
              <a:buChar char="§"/>
            </a:pPr>
            <a:r>
              <a:rPr lang="fr-FR" sz="2000" b="0" dirty="0" smtClean="0">
                <a:latin typeface="Times New Roman" pitchFamily="18" charset="0"/>
                <a:cs typeface="Times New Roman" pitchFamily="18" charset="0"/>
              </a:rPr>
              <a:t> Faible diversification du portefeuille clientèle</a:t>
            </a:r>
          </a:p>
          <a:p>
            <a:pPr marL="622300" lvl="1" indent="-165100">
              <a:buFont typeface="Wingdings" pitchFamily="2" charset="2"/>
              <a:buChar char="§"/>
            </a:pPr>
            <a:r>
              <a:rPr lang="fr-FR" sz="2000" b="0" dirty="0" smtClean="0">
                <a:latin typeface="Times New Roman" pitchFamily="18" charset="0"/>
                <a:cs typeface="Times New Roman" pitchFamily="18" charset="0"/>
              </a:rPr>
              <a:t> Concentration du Chiffre d’affaires sur l’Etat ou quelques clients</a:t>
            </a:r>
          </a:p>
          <a:p>
            <a:pPr marL="622300" lvl="1" indent="-165100">
              <a:buFont typeface="Wingdings" pitchFamily="2" charset="2"/>
              <a:buChar char="§"/>
            </a:pPr>
            <a:r>
              <a:rPr lang="fr-FR" sz="2000" b="0" dirty="0" smtClean="0">
                <a:latin typeface="Times New Roman" pitchFamily="18" charset="0"/>
                <a:cs typeface="Times New Roman" pitchFamily="18" charset="0"/>
              </a:rPr>
              <a:t>Réticence à ouvrir l’actionnariat</a:t>
            </a:r>
          </a:p>
          <a:p>
            <a:pPr marL="622300" lvl="1" indent="-165100">
              <a:buFont typeface="Wingdings" pitchFamily="2" charset="2"/>
              <a:buChar char="§"/>
            </a:pPr>
            <a:r>
              <a:rPr lang="fr-FR" sz="2000" b="0" dirty="0" smtClean="0">
                <a:latin typeface="Times New Roman" pitchFamily="18" charset="0"/>
                <a:cs typeface="Times New Roman" pitchFamily="18" charset="0"/>
              </a:rPr>
              <a:t>Organisation insuffisante avec la quasi-totalité des fonctions de l’entreprise qui repose sur le promoteur.</a:t>
            </a:r>
          </a:p>
          <a:p>
            <a:pPr marL="622300" lvl="1" indent="-165100">
              <a:buFont typeface="Wingdings" pitchFamily="2" charset="2"/>
              <a:buChar char="§"/>
            </a:pPr>
            <a:r>
              <a:rPr lang="fr-FR" sz="2000" b="0" dirty="0" smtClean="0">
                <a:latin typeface="Times New Roman" pitchFamily="18" charset="0"/>
                <a:cs typeface="Times New Roman" pitchFamily="18" charset="0"/>
              </a:rPr>
              <a:t>Manque de vision du futur de l’entreprise </a:t>
            </a:r>
          </a:p>
          <a:p>
            <a:pPr marL="622300" lvl="1" indent="-165100">
              <a:buFont typeface="Wingdings" pitchFamily="2" charset="2"/>
              <a:buChar char="§"/>
            </a:pPr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 2" pitchFamily="18" charset="2"/>
              <a:buChar char="v"/>
            </a:pPr>
            <a:endParaRPr lang="fr-FR" sz="2000" b="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 2" pitchFamily="18" charset="2"/>
              <a:buChar char="v"/>
            </a:pPr>
            <a:endParaRPr lang="fr-FR" sz="2000" b="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 2" pitchFamily="18" charset="2"/>
              <a:buChar char="v"/>
            </a:pPr>
            <a:endParaRPr lang="fr-FR" sz="2000" b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5"/>
          <p:cNvSpPr>
            <a:spLocks noChangeArrowheads="1"/>
          </p:cNvSpPr>
          <p:nvPr/>
        </p:nvSpPr>
        <p:spPr bwMode="auto">
          <a:xfrm>
            <a:off x="3175000" y="50800"/>
            <a:ext cx="5930901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rIns="0" anchor="ctr"/>
          <a:lstStyle/>
          <a:p>
            <a:pPr algn="r">
              <a:lnSpc>
                <a:spcPct val="100000"/>
              </a:lnSpc>
              <a:spcBef>
                <a:spcPct val="0"/>
              </a:spcBef>
            </a:pPr>
            <a:r>
              <a:rPr lang="fr-FR" dirty="0" smtClean="0">
                <a:solidFill>
                  <a:srgbClr val="FF9900"/>
                </a:solidFill>
                <a:cs typeface="Arial" charset="0"/>
              </a:rPr>
              <a:t>Les obstacles rencontrés par les PME</a:t>
            </a:r>
            <a:endParaRPr lang="fr-FR" dirty="0">
              <a:solidFill>
                <a:srgbClr val="FF9900"/>
              </a:solidFill>
              <a:cs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67952</TotalTime>
  <Words>623</Words>
  <Application>Microsoft Office PowerPoint</Application>
  <PresentationFormat>Affichage à l'écran (4:3)</PresentationFormat>
  <Paragraphs>106</Paragraphs>
  <Slides>12</Slides>
  <Notes>12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Conception personnalisée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Paribas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Résultats au 30 Juin 2006</dc:title>
  <dc:creator>B430647</dc:creator>
  <cp:lastModifiedBy>kartel</cp:lastModifiedBy>
  <cp:revision>3603</cp:revision>
  <cp:lastPrinted>2007-02-13T08:58:08Z</cp:lastPrinted>
  <dcterms:created xsi:type="dcterms:W3CDTF">2006-07-19T16:13:01Z</dcterms:created>
  <dcterms:modified xsi:type="dcterms:W3CDTF">2014-01-28T15:38:56Z</dcterms:modified>
</cp:coreProperties>
</file>