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3"/>
  </p:notesMasterIdLst>
  <p:sldIdLst>
    <p:sldId id="256" r:id="rId2"/>
    <p:sldId id="265" r:id="rId3"/>
    <p:sldId id="266" r:id="rId4"/>
    <p:sldId id="297" r:id="rId5"/>
    <p:sldId id="298" r:id="rId6"/>
    <p:sldId id="258" r:id="rId7"/>
    <p:sldId id="259" r:id="rId8"/>
    <p:sldId id="263" r:id="rId9"/>
    <p:sldId id="269" r:id="rId10"/>
    <p:sldId id="299" r:id="rId11"/>
    <p:sldId id="300" r:id="rId12"/>
    <p:sldId id="277" r:id="rId13"/>
    <p:sldId id="278" r:id="rId14"/>
    <p:sldId id="279" r:id="rId15"/>
    <p:sldId id="282" r:id="rId16"/>
    <p:sldId id="280" r:id="rId17"/>
    <p:sldId id="284" r:id="rId18"/>
    <p:sldId id="285" r:id="rId19"/>
    <p:sldId id="286" r:id="rId20"/>
    <p:sldId id="287" r:id="rId21"/>
    <p:sldId id="288" r:id="rId22"/>
    <p:sldId id="289" r:id="rId23"/>
    <p:sldId id="296" r:id="rId24"/>
    <p:sldId id="294" r:id="rId25"/>
    <p:sldId id="295" r:id="rId26"/>
    <p:sldId id="293" r:id="rId27"/>
    <p:sldId id="292" r:id="rId28"/>
    <p:sldId id="291" r:id="rId29"/>
    <p:sldId id="303" r:id="rId30"/>
    <p:sldId id="301" r:id="rId31"/>
    <p:sldId id="264"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32"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D75EF4-B49E-475D-B23C-2374B80C9076}" type="datetimeFigureOut">
              <a:rPr lang="fr-FR" smtClean="0"/>
              <a:t>27/11/2013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0F5666-1DF7-4208-B0FC-DC728CA7D166}" type="slidenum">
              <a:rPr lang="fr-FR" smtClean="0"/>
              <a:t>‹#›</a:t>
            </a:fld>
            <a:endParaRPr lang="fr-FR"/>
          </a:p>
        </p:txBody>
      </p:sp>
    </p:spTree>
    <p:extLst>
      <p:ext uri="{BB962C8B-B14F-4D97-AF65-F5344CB8AC3E}">
        <p14:creationId xmlns:p14="http://schemas.microsoft.com/office/powerpoint/2010/main" val="2790546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70F5666-1DF7-4208-B0FC-DC728CA7D166}" type="slidenum">
              <a:rPr lang="fr-FR" smtClean="0"/>
              <a:t>13</a:t>
            </a:fld>
            <a:endParaRPr lang="fr-FR"/>
          </a:p>
        </p:txBody>
      </p:sp>
    </p:spTree>
    <p:extLst>
      <p:ext uri="{BB962C8B-B14F-4D97-AF65-F5344CB8AC3E}">
        <p14:creationId xmlns:p14="http://schemas.microsoft.com/office/powerpoint/2010/main" val="2990827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1F7CD8B-C8DB-4ACA-8ADE-F0CA533E6623}" type="datetime1">
              <a:rPr lang="fr-FR" smtClean="0"/>
              <a:t>27/11/2013</a:t>
            </a:fld>
            <a:endParaRPr lang="fr-F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r-F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71A2AA9-CF48-41DD-A4AF-81F8C9CFD313}" type="slidenum">
              <a:rPr lang="fr-FR" smtClean="0"/>
              <a:t>‹#›</a:t>
            </a:fld>
            <a:endParaRPr lang="fr-F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5000" advClick="0" advTm="0">
        <p:pull/>
      </p:transition>
    </mc:Choice>
    <mc:Fallback xmlns="">
      <p:transition spd="slow" advClick="0" advTm="0">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58F36F7-800E-4CA3-9BFD-3CD3BDA670DC}" type="datetime1">
              <a:rPr lang="fr-FR" smtClean="0"/>
              <a:t>27/11/2013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1A2AA9-CF48-41DD-A4AF-81F8C9CFD313}" type="slidenum">
              <a:rPr lang="fr-FR" smtClean="0"/>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5000" advClick="0" advTm="0">
        <p:pull/>
      </p:transition>
    </mc:Choice>
    <mc:Fallback xmlns="">
      <p:transition spd="slow" advClick="0" advTm="0">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1D5285C-8F03-4C34-BBEC-4B6005C95AC4}" type="datetime1">
              <a:rPr lang="fr-FR" smtClean="0"/>
              <a:t>27/11/2013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1A2AA9-CF48-41DD-A4AF-81F8C9CFD313}" type="slidenum">
              <a:rPr lang="fr-FR" smtClean="0"/>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5000" advClick="0" advTm="0">
        <p:pull/>
      </p:transition>
    </mc:Choice>
    <mc:Fallback xmlns="">
      <p:transition spd="slow" advClick="0" advTm="0">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508B6F4-F314-4AC1-8CB0-0C57F36124F1}" type="datetime1">
              <a:rPr lang="fr-FR" smtClean="0"/>
              <a:t>27/11/2013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1A2AA9-CF48-41DD-A4AF-81F8C9CFD313}" type="slidenum">
              <a:rPr lang="fr-FR" smtClean="0"/>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5000" advClick="0" advTm="0">
        <p:pull/>
      </p:transition>
    </mc:Choice>
    <mc:Fallback xmlns="">
      <p:transition spd="slow" advClick="0" advTm="0">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D004025-368E-4356-925B-B22BA80D1007}" type="datetime1">
              <a:rPr lang="fr-FR" smtClean="0"/>
              <a:t>27/11/2013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1A2AA9-CF48-41DD-A4AF-81F8C9CFD313}" type="slidenum">
              <a:rPr lang="fr-FR" smtClean="0"/>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5000" advClick="0" advTm="0">
        <p:pull/>
      </p:transition>
    </mc:Choice>
    <mc:Fallback xmlns="">
      <p:transition spd="slow" advClick="0" advTm="0">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A48EDA80-4337-4650-A9A6-BB0CF5FB08A3}" type="datetime1">
              <a:rPr lang="fr-FR" smtClean="0"/>
              <a:t>27/11/2013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71A2AA9-CF48-41DD-A4AF-81F8C9CFD313}" type="slidenum">
              <a:rPr lang="fr-FR" smtClean="0"/>
              <a:t>‹#›</a:t>
            </a:fld>
            <a:endParaRPr lang="fr-FR"/>
          </a:p>
        </p:txBody>
      </p:sp>
      <p:sp>
        <p:nvSpPr>
          <p:cNvPr id="9" name="Content Placeholder 8"/>
          <p:cNvSpPr>
            <a:spLocks noGrp="1"/>
          </p:cNvSpPr>
          <p:nvPr>
            <p:ph sz="quarter" idx="13"/>
          </p:nvPr>
        </p:nvSpPr>
        <p:spPr>
          <a:xfrm>
            <a:off x="1042416" y="2313432"/>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mc:AlternateContent xmlns:mc="http://schemas.openxmlformats.org/markup-compatibility/2006" xmlns:p14="http://schemas.microsoft.com/office/powerpoint/2010/main">
    <mc:Choice Requires="p14">
      <p:transition spd="slow" p14:dur="5000" advClick="0" advTm="0">
        <p:pull/>
      </p:transition>
    </mc:Choice>
    <mc:Fallback xmlns="">
      <p:transition spd="slow" advClick="0" advTm="0">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7814A53-972A-4F10-8C93-B2ACD4535DB4}" type="datetime1">
              <a:rPr lang="fr-FR" smtClean="0"/>
              <a:t>27/11/2013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71A2AA9-CF48-41DD-A4AF-81F8C9CFD313}" type="slidenum">
              <a:rPr lang="fr-FR" smtClean="0"/>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5000" advClick="0" advTm="0">
        <p:pull/>
      </p:transition>
    </mc:Choice>
    <mc:Fallback xmlns="">
      <p:transition spd="slow" advClick="0" advTm="0">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8495D298-ABD3-4BE6-B1C8-65204A3A0814}" type="datetime1">
              <a:rPr lang="fr-FR" smtClean="0"/>
              <a:t>27/11/2013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71A2AA9-CF48-41DD-A4AF-81F8C9CFD313}" type="slidenum">
              <a:rPr lang="fr-FR" smtClean="0"/>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5000" advClick="0" advTm="0">
        <p:pull/>
      </p:transition>
    </mc:Choice>
    <mc:Fallback xmlns="">
      <p:transition spd="slow" advClick="0" advTm="0">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94F3E-8FB8-4F1B-902F-7DB47B067784}" type="datetime1">
              <a:rPr lang="fr-FR" smtClean="0"/>
              <a:t>27/11/2013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71A2AA9-CF48-41DD-A4AF-81F8C9CFD313}" type="slidenum">
              <a:rPr lang="fr-FR" smtClean="0"/>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5000" advClick="0" advTm="0">
        <p:pull/>
      </p:transition>
    </mc:Choice>
    <mc:Fallback xmlns="">
      <p:transition spd="slow" advClick="0" advTm="0">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2D15F25-B480-496C-9876-49B3FD6B0FDB}" type="datetime1">
              <a:rPr lang="fr-FR" smtClean="0"/>
              <a:t>27/11/2013</a:t>
            </a:fld>
            <a:endParaRPr lang="fr-FR"/>
          </a:p>
        </p:txBody>
      </p:sp>
      <p:sp>
        <p:nvSpPr>
          <p:cNvPr id="7" name="Slide Number Placeholder 6"/>
          <p:cNvSpPr>
            <a:spLocks noGrp="1"/>
          </p:cNvSpPr>
          <p:nvPr>
            <p:ph type="sldNum" sz="quarter" idx="12"/>
          </p:nvPr>
        </p:nvSpPr>
        <p:spPr/>
        <p:txBody>
          <a:bodyPr/>
          <a:lstStyle/>
          <a:p>
            <a:fld id="{E71A2AA9-CF48-41DD-A4AF-81F8C9CFD313}" type="slidenum">
              <a:rPr lang="fr-FR" smtClean="0"/>
              <a:t>‹#›</a:t>
            </a:fld>
            <a:endParaRPr lang="fr-F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smtClean="0"/>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mc:AlternateContent xmlns:mc="http://schemas.openxmlformats.org/markup-compatibility/2006" xmlns:p14="http://schemas.microsoft.com/office/powerpoint/2010/main">
    <mc:Choice Requires="p14">
      <p:transition spd="slow" p14:dur="5000" advClick="0" advTm="0">
        <p:pull/>
      </p:transition>
    </mc:Choice>
    <mc:Fallback xmlns="">
      <p:transition spd="slow" advClick="0" advTm="0">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smtClean="0"/>
              <a:t>Modifiez le style du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C96612B-EE05-4C19-9584-1B9B7D08DB3A}" type="datetime1">
              <a:rPr lang="fr-FR" smtClean="0"/>
              <a:t>27/11/2013</a:t>
            </a:fld>
            <a:endParaRPr lang="fr-F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7" name="Slide Number Placeholder 6"/>
          <p:cNvSpPr>
            <a:spLocks noGrp="1"/>
          </p:cNvSpPr>
          <p:nvPr>
            <p:ph type="sldNum" sz="quarter" idx="12"/>
          </p:nvPr>
        </p:nvSpPr>
        <p:spPr/>
        <p:txBody>
          <a:bodyPr/>
          <a:lstStyle/>
          <a:p>
            <a:fld id="{E71A2AA9-CF48-41DD-A4AF-81F8C9CFD313}" type="slidenum">
              <a:rPr lang="fr-FR" smtClean="0"/>
              <a:t>‹#›</a:t>
            </a:fld>
            <a:endParaRPr lang="fr-FR"/>
          </a:p>
        </p:txBody>
      </p:sp>
    </p:spTree>
  </p:cSld>
  <p:clrMapOvr>
    <a:masterClrMapping/>
  </p:clrMapOvr>
  <mc:AlternateContent xmlns:mc="http://schemas.openxmlformats.org/markup-compatibility/2006" xmlns:p14="http://schemas.microsoft.com/office/powerpoint/2010/main">
    <mc:Choice Requires="p14">
      <p:transition spd="slow" p14:dur="5000" advClick="0" advTm="0">
        <p:pull/>
      </p:transition>
    </mc:Choice>
    <mc:Fallback xmlns="">
      <p:transition spd="slow" advClick="0" advTm="0">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772E67A-1AD5-425E-8215-9349D4D7F42D}" type="datetime1">
              <a:rPr lang="fr-FR" smtClean="0"/>
              <a:t>27/11/2013</a:t>
            </a:fld>
            <a:endParaRPr lang="fr-F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F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71A2AA9-CF48-41DD-A4AF-81F8C9CFD313}"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5000" advClick="0" advTm="0">
        <p:pull/>
      </p:transition>
    </mc:Choice>
    <mc:Fallback xmlns="">
      <p:transition spd="slow" advClick="0" advTm="0">
        <p:pull/>
      </p:transition>
    </mc:Fallback>
  </mc:AlternateConten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14.xml"/><Relationship Id="rId7" Type="http://schemas.openxmlformats.org/officeDocument/2006/relationships/image" Target="../media/image18.png"/><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8.xml"/><Relationship Id="rId4" Type="http://schemas.openxmlformats.org/officeDocument/2006/relationships/slide" Target="slide17.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 Target="slide20.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slide" Target="slide29.xml"/><Relationship Id="rId11" Type="http://schemas.openxmlformats.org/officeDocument/2006/relationships/image" Target="../media/image3.png"/><Relationship Id="rId5" Type="http://schemas.openxmlformats.org/officeDocument/2006/relationships/slide" Target="slide22.xml"/><Relationship Id="rId10" Type="http://schemas.openxmlformats.org/officeDocument/2006/relationships/slide" Target="slide2.xml"/><Relationship Id="rId4" Type="http://schemas.openxmlformats.org/officeDocument/2006/relationships/slide" Target="slide21.xm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9.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hyperlink" Target="http://www.fundsforafrica.org/mdf/postuler/?lang=fr/" TargetMode="Externa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2.xml"/></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slide" Target="slide2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3.png"/><Relationship Id="rId3" Type="http://schemas.openxmlformats.org/officeDocument/2006/relationships/oleObject" Target="../embeddings/oleObject3.bin"/><Relationship Id="rId7" Type="http://schemas.openxmlformats.org/officeDocument/2006/relationships/image" Target="../media/image23.png"/><Relationship Id="rId12" Type="http://schemas.openxmlformats.org/officeDocument/2006/relationships/slide" Target="slide2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4.png"/><Relationship Id="rId5" Type="http://schemas.openxmlformats.org/officeDocument/2006/relationships/image" Target="../media/image30.emf"/><Relationship Id="rId10" Type="http://schemas.openxmlformats.org/officeDocument/2006/relationships/image" Target="../media/image29.png"/><Relationship Id="rId4" Type="http://schemas.openxmlformats.org/officeDocument/2006/relationships/image" Target="../media/image28.wmf"/><Relationship Id="rId9"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hyperlink" Target="mailto:e.dirabou-yapi@afdb.org"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33365" y="2348880"/>
            <a:ext cx="3313355" cy="2016224"/>
          </a:xfrm>
        </p:spPr>
        <p:txBody>
          <a:bodyPr>
            <a:normAutofit/>
          </a:bodyPr>
          <a:lstStyle/>
          <a:p>
            <a:pPr algn="ctr"/>
            <a:r>
              <a:rPr lang="fr-FR" sz="2800" b="1" dirty="0" smtClean="0"/>
              <a:t>Stratégie de financement des PME mise en place par la BAD</a:t>
            </a:r>
            <a:endParaRPr lang="fr-FR" sz="2800" b="1" dirty="0"/>
          </a:p>
        </p:txBody>
      </p:sp>
      <p:pic>
        <p:nvPicPr>
          <p:cNvPr id="1026" name="Imag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0"/>
            <a:ext cx="3528392" cy="22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4644008" y="4725144"/>
            <a:ext cx="3456384" cy="1323439"/>
          </a:xfrm>
          <a:prstGeom prst="rect">
            <a:avLst/>
          </a:prstGeom>
          <a:noFill/>
        </p:spPr>
        <p:txBody>
          <a:bodyPr wrap="square" rtlCol="0">
            <a:spAutoFit/>
          </a:bodyPr>
          <a:lstStyle/>
          <a:p>
            <a:r>
              <a:rPr lang="fr-FR" sz="1600" b="1" u="sng" dirty="0" smtClean="0"/>
              <a:t>Bureau de la Banque au Gabon</a:t>
            </a:r>
          </a:p>
          <a:p>
            <a:pPr algn="ctr"/>
            <a:r>
              <a:rPr lang="fr-FR" sz="1600" dirty="0" smtClean="0"/>
              <a:t>-</a:t>
            </a:r>
          </a:p>
          <a:p>
            <a:pPr algn="ctr"/>
            <a:r>
              <a:rPr lang="fr-FR" sz="1600" dirty="0" smtClean="0"/>
              <a:t>DIRABOU YAPI Eric</a:t>
            </a:r>
          </a:p>
          <a:p>
            <a:pPr algn="ctr"/>
            <a:r>
              <a:rPr lang="fr-FR" sz="1600" dirty="0" smtClean="0"/>
              <a:t>Chargé des Investissements</a:t>
            </a:r>
          </a:p>
          <a:p>
            <a:pPr algn="ctr"/>
            <a:r>
              <a:rPr lang="fr-FR" sz="1600" dirty="0" smtClean="0"/>
              <a:t>30 min.</a:t>
            </a:r>
            <a:endParaRPr lang="fr-FR" sz="1600" dirty="0"/>
          </a:p>
        </p:txBody>
      </p:sp>
    </p:spTree>
    <p:extLst>
      <p:ext uri="{BB962C8B-B14F-4D97-AF65-F5344CB8AC3E}">
        <p14:creationId xmlns:p14="http://schemas.microsoft.com/office/powerpoint/2010/main" val="824335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1A2AA9-CF48-41DD-A4AF-81F8C9CFD313}" type="slidenum">
              <a:rPr lang="fr-FR" smtClean="0"/>
              <a:t>10</a:t>
            </a:fld>
            <a:endParaRPr lang="fr-FR"/>
          </a:p>
        </p:txBody>
      </p:sp>
      <p:sp>
        <p:nvSpPr>
          <p:cNvPr id="3" name="ZoneTexte 18"/>
          <p:cNvSpPr txBox="1"/>
          <p:nvPr/>
        </p:nvSpPr>
        <p:spPr>
          <a:xfrm>
            <a:off x="1300622" y="4437112"/>
            <a:ext cx="6840760" cy="1815882"/>
          </a:xfrm>
          <a:prstGeom prst="rect">
            <a:avLst/>
          </a:prstGeom>
        </p:spPr>
        <p:txBody>
          <a:bodyPr vert="horz" lIns="91440" tIns="45720" rIns="91440" bIns="45720" rtlCol="0" anchor="b">
            <a:normAutofit/>
          </a:bodyPr>
          <a:lstStyle>
            <a:defPPr>
              <a:defRPr lang="fr-FR"/>
            </a:defPPr>
            <a:lvl1pPr>
              <a:spcBef>
                <a:spcPct val="0"/>
              </a:spcBef>
              <a:buNone/>
              <a:defRPr sz="14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r-FR" dirty="0" smtClean="0"/>
              <a:t>(</a:t>
            </a:r>
            <a:r>
              <a:rPr lang="fr-FR" b="1" dirty="0" smtClean="0"/>
              <a:t>CODER – 140 Milliards,  Apport BAD 30 </a:t>
            </a:r>
            <a:r>
              <a:rPr lang="fr-FR" b="1" dirty="0"/>
              <a:t>Milliards F </a:t>
            </a:r>
            <a:r>
              <a:rPr lang="fr-FR" b="1" dirty="0" smtClean="0"/>
              <a:t>CFA)</a:t>
            </a:r>
            <a:endParaRPr lang="fr-FR" b="1" dirty="0"/>
          </a:p>
          <a:p>
            <a:endParaRPr lang="fr-FR" dirty="0"/>
          </a:p>
          <a:p>
            <a:r>
              <a:rPr lang="fr-FR" dirty="0"/>
              <a:t>Le projet est un PPP/ BOT (</a:t>
            </a:r>
            <a:r>
              <a:rPr lang="fr-FR" dirty="0" err="1"/>
              <a:t>Build</a:t>
            </a:r>
            <a:r>
              <a:rPr lang="fr-FR" dirty="0"/>
              <a:t>, </a:t>
            </a:r>
            <a:r>
              <a:rPr lang="fr-FR" dirty="0" err="1"/>
              <a:t>Operate</a:t>
            </a:r>
            <a:r>
              <a:rPr lang="fr-FR" dirty="0"/>
              <a:t> and Transfer) Il consiste en la conception, construction et exploitation de deux ouvrages hydroélectriques au fil de l’eau – une centrale de 70 MW située sur la rivière </a:t>
            </a:r>
            <a:r>
              <a:rPr lang="fr-FR" dirty="0" err="1"/>
              <a:t>Ngounié</a:t>
            </a:r>
            <a:r>
              <a:rPr lang="fr-FR" dirty="0"/>
              <a:t> au niveau des Chutes de l’Impératrice, dans la province gabonaise de </a:t>
            </a:r>
            <a:r>
              <a:rPr lang="fr-FR" dirty="0" err="1"/>
              <a:t>Ngounié</a:t>
            </a:r>
            <a:r>
              <a:rPr lang="fr-FR" dirty="0"/>
              <a:t>, et une centrale de 52 MW au niveau des Chutes Fé2, près de la ville de Mitzic.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899" y="872716"/>
            <a:ext cx="47625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lèche droite 6"/>
          <p:cNvSpPr/>
          <p:nvPr/>
        </p:nvSpPr>
        <p:spPr>
          <a:xfrm>
            <a:off x="755576" y="5345053"/>
            <a:ext cx="432048" cy="315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15">
            <a:hlinkClick r:id="" action="ppaction://hlinkshowjump?jump=previousslid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txBox="1">
            <a:spLocks/>
          </p:cNvSpPr>
          <p:nvPr/>
        </p:nvSpPr>
        <p:spPr>
          <a:xfrm>
            <a:off x="755458" y="1027664"/>
            <a:ext cx="2232366" cy="1143000"/>
          </a:xfrm>
          <a:prstGeom prst="rect">
            <a:avLst/>
          </a:prstGeom>
        </p:spPr>
        <p:txBody>
          <a:bodyPr>
            <a:normAutofit fontScale="90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Projet </a:t>
            </a:r>
          </a:p>
          <a:p>
            <a:r>
              <a:rPr lang="fr-FR" dirty="0" smtClean="0"/>
              <a:t>CODER</a:t>
            </a:r>
            <a:endParaRPr lang="fr-FR" dirty="0"/>
          </a:p>
        </p:txBody>
      </p:sp>
      <p:sp>
        <p:nvSpPr>
          <p:cNvPr id="9" name="Titre 1"/>
          <p:cNvSpPr txBox="1">
            <a:spLocks/>
          </p:cNvSpPr>
          <p:nvPr/>
        </p:nvSpPr>
        <p:spPr>
          <a:xfrm>
            <a:off x="5004049" y="-27384"/>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225110606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1A2AA9-CF48-41DD-A4AF-81F8C9CFD313}" type="slidenum">
              <a:rPr lang="fr-FR" smtClean="0"/>
              <a:t>11</a:t>
            </a:fld>
            <a:endParaRPr lang="fr-FR"/>
          </a:p>
        </p:txBody>
      </p:sp>
      <p:sp>
        <p:nvSpPr>
          <p:cNvPr id="3" name="ZoneTexte 18"/>
          <p:cNvSpPr txBox="1"/>
          <p:nvPr/>
        </p:nvSpPr>
        <p:spPr>
          <a:xfrm>
            <a:off x="1300622" y="4293096"/>
            <a:ext cx="6840760" cy="1959898"/>
          </a:xfrm>
          <a:prstGeom prst="rect">
            <a:avLst/>
          </a:prstGeom>
        </p:spPr>
        <p:txBody>
          <a:bodyPr vert="horz" lIns="91440" tIns="45720" rIns="91440" bIns="45720" rtlCol="0" anchor="b">
            <a:normAutofit/>
          </a:bodyPr>
          <a:lstStyle>
            <a:defPPr>
              <a:defRPr lang="fr-FR"/>
            </a:defPPr>
            <a:lvl1pPr>
              <a:spcBef>
                <a:spcPct val="0"/>
              </a:spcBef>
              <a:buNone/>
              <a:defRPr sz="14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r-FR" dirty="0" smtClean="0"/>
              <a:t>(</a:t>
            </a:r>
            <a:r>
              <a:rPr lang="fr-FR" b="1" dirty="0"/>
              <a:t>GFC – </a:t>
            </a:r>
            <a:r>
              <a:rPr lang="fr-FR" b="1" dirty="0" smtClean="0"/>
              <a:t>1070 Milliards, Apport BAD 75 </a:t>
            </a:r>
            <a:r>
              <a:rPr lang="fr-FR" b="1" dirty="0"/>
              <a:t>Milliards F </a:t>
            </a:r>
            <a:r>
              <a:rPr lang="fr-FR" b="1" dirty="0" smtClean="0"/>
              <a:t>CFA)</a:t>
            </a:r>
            <a:endParaRPr lang="fr-FR" b="1" dirty="0"/>
          </a:p>
          <a:p>
            <a:endParaRPr lang="fr-FR" dirty="0"/>
          </a:p>
          <a:p>
            <a:r>
              <a:rPr lang="fr-FR" dirty="0"/>
              <a:t>Le projet est un PPP dont l’Etat est </a:t>
            </a:r>
            <a:r>
              <a:rPr lang="fr-FR" dirty="0" smtClean="0"/>
              <a:t>actionnaire. </a:t>
            </a:r>
            <a:r>
              <a:rPr lang="fr-FR" dirty="0"/>
              <a:t>Il consiste en la construction et exploitation d'un nouveau complexe industriel de fabrication d'ammoniac et d’urée ainsi que l’infrastructure auxiliaire, pour produire 1,3 million de tonnes d'urée granulée par an, dans la zone économique spéciale de Port-Gentil. </a:t>
            </a:r>
            <a:endParaRPr lang="en-US" dirty="0"/>
          </a:p>
        </p:txBody>
      </p:sp>
      <p:sp>
        <p:nvSpPr>
          <p:cNvPr id="5" name="Flèche droite 6"/>
          <p:cNvSpPr/>
          <p:nvPr/>
        </p:nvSpPr>
        <p:spPr>
          <a:xfrm>
            <a:off x="755576" y="5345053"/>
            <a:ext cx="432048" cy="315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100343"/>
            <a:ext cx="483870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 1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txBox="1">
            <a:spLocks/>
          </p:cNvSpPr>
          <p:nvPr/>
        </p:nvSpPr>
        <p:spPr>
          <a:xfrm>
            <a:off x="755458" y="1027664"/>
            <a:ext cx="2232366" cy="1465232"/>
          </a:xfrm>
          <a:prstGeom prst="rect">
            <a:avLst/>
          </a:prstGeom>
        </p:spPr>
        <p:txBody>
          <a:bodyPr>
            <a:normAutofit fontScale="6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Projet </a:t>
            </a:r>
          </a:p>
          <a:p>
            <a:r>
              <a:rPr lang="fr-FR" dirty="0" smtClean="0"/>
              <a:t>GABON</a:t>
            </a:r>
          </a:p>
          <a:p>
            <a:r>
              <a:rPr lang="fr-FR" dirty="0" smtClean="0"/>
              <a:t>FERTILIZER</a:t>
            </a:r>
          </a:p>
          <a:p>
            <a:r>
              <a:rPr lang="fr-FR" dirty="0" smtClean="0"/>
              <a:t>COMPANY</a:t>
            </a:r>
            <a:endParaRPr lang="fr-FR" dirty="0"/>
          </a:p>
        </p:txBody>
      </p:sp>
      <p:sp>
        <p:nvSpPr>
          <p:cNvPr id="10"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85024499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cap="all" dirty="0"/>
              <a:t>Financements en général en faveur du secteur </a:t>
            </a:r>
            <a:r>
              <a:rPr lang="fr-FR" cap="all" dirty="0" smtClean="0"/>
              <a:t>privé</a:t>
            </a:r>
            <a:endParaRPr lang="fr-FR" cap="all" dirty="0"/>
          </a:p>
        </p:txBody>
      </p:sp>
      <p:sp>
        <p:nvSpPr>
          <p:cNvPr id="3" name="Espace réservé du contenu 2"/>
          <p:cNvSpPr>
            <a:spLocks noGrp="1"/>
          </p:cNvSpPr>
          <p:nvPr>
            <p:ph idx="1"/>
          </p:nvPr>
        </p:nvSpPr>
        <p:spPr>
          <a:xfrm>
            <a:off x="1043608" y="2636912"/>
            <a:ext cx="6777317" cy="3024336"/>
          </a:xfrm>
        </p:spPr>
        <p:txBody>
          <a:bodyPr>
            <a:normAutofit lnSpcReduction="10000"/>
          </a:bodyPr>
          <a:lstStyle/>
          <a:p>
            <a:r>
              <a:rPr lang="fr-FR" dirty="0" smtClean="0">
                <a:hlinkClick r:id="rId2" action="ppaction://hlinksldjump"/>
              </a:rPr>
              <a:t>Eligibilité</a:t>
            </a:r>
            <a:endParaRPr lang="fr-FR" dirty="0" smtClean="0"/>
          </a:p>
          <a:p>
            <a:endParaRPr lang="fr-FR" dirty="0" smtClean="0"/>
          </a:p>
          <a:p>
            <a:r>
              <a:rPr lang="fr-FR" dirty="0" smtClean="0">
                <a:hlinkClick r:id="rId3" action="ppaction://hlinksldjump"/>
              </a:rPr>
              <a:t>Instruments utilisés</a:t>
            </a:r>
            <a:endParaRPr lang="fr-FR" dirty="0" smtClean="0"/>
          </a:p>
          <a:p>
            <a:endParaRPr lang="fr-FR" dirty="0" smtClean="0"/>
          </a:p>
          <a:p>
            <a:r>
              <a:rPr lang="fr-FR" dirty="0" smtClean="0">
                <a:hlinkClick r:id="rId4" action="ppaction://hlinksldjump"/>
              </a:rPr>
              <a:t>Co-financement</a:t>
            </a:r>
            <a:endParaRPr lang="fr-FR" dirty="0" smtClean="0"/>
          </a:p>
          <a:p>
            <a:endParaRPr lang="fr-FR" dirty="0"/>
          </a:p>
          <a:p>
            <a:r>
              <a:rPr lang="fr-FR" dirty="0" smtClean="0">
                <a:hlinkClick r:id="rId5" action="ppaction://hlinksldjump"/>
              </a:rPr>
              <a:t>Conditions de financement</a:t>
            </a:r>
            <a:endParaRPr lang="fr-FR" dirty="0"/>
          </a:p>
        </p:txBody>
      </p:sp>
      <p:pic>
        <p:nvPicPr>
          <p:cNvPr id="6" name="Picture 2">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5805" y="5157192"/>
            <a:ext cx="1365176" cy="123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15">
            <a:hlinkClick r:id="rId6"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E71A2AA9-CF48-41DD-A4AF-81F8C9CFD313}" type="slidenum">
              <a:rPr lang="fr-FR" smtClean="0"/>
              <a:t>12</a:t>
            </a:fld>
            <a:endParaRPr lang="fr-FR"/>
          </a:p>
        </p:txBody>
      </p:sp>
      <p:sp>
        <p:nvSpPr>
          <p:cNvPr id="11"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57930864"/>
      </p:ext>
    </p:extLst>
  </p:cSld>
  <p:clrMapOvr>
    <a:masterClrMapping/>
  </p:clrMapOvr>
  <mc:AlternateContent xmlns:mc="http://schemas.openxmlformats.org/markup-compatibility/2006" xmlns:p14="http://schemas.microsoft.com/office/powerpoint/2010/main">
    <mc:Choice Requires="p14">
      <p:transition spd="slow" p14:dur="500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5082" y="980728"/>
            <a:ext cx="7024744" cy="901904"/>
          </a:xfrm>
        </p:spPr>
        <p:txBody>
          <a:bodyPr/>
          <a:lstStyle/>
          <a:p>
            <a:r>
              <a:rPr lang="fr-FR" dirty="0" smtClean="0"/>
              <a:t>Eligibilité</a:t>
            </a:r>
            <a:endParaRPr lang="fr-FR" dirty="0"/>
          </a:p>
        </p:txBody>
      </p:sp>
      <p:sp>
        <p:nvSpPr>
          <p:cNvPr id="3" name="Espace réservé du contenu 2"/>
          <p:cNvSpPr>
            <a:spLocks noGrp="1"/>
          </p:cNvSpPr>
          <p:nvPr>
            <p:ph idx="1"/>
          </p:nvPr>
        </p:nvSpPr>
        <p:spPr>
          <a:xfrm>
            <a:off x="1043492" y="2060848"/>
            <a:ext cx="7272924" cy="4320480"/>
          </a:xfrm>
        </p:spPr>
        <p:txBody>
          <a:bodyPr>
            <a:normAutofit fontScale="85000" lnSpcReduction="20000"/>
          </a:bodyPr>
          <a:lstStyle/>
          <a:p>
            <a:r>
              <a:rPr lang="fr-FR" dirty="0"/>
              <a:t>L’entreprise / le projet doit </a:t>
            </a:r>
            <a:r>
              <a:rPr lang="fr-FR" b="1" dirty="0"/>
              <a:t>être situé et enregistré dans un pays membre </a:t>
            </a:r>
            <a:r>
              <a:rPr lang="fr-FR" b="1" dirty="0" smtClean="0"/>
              <a:t>régional(PMR</a:t>
            </a:r>
            <a:r>
              <a:rPr lang="fr-FR" b="1" dirty="0"/>
              <a:t>) de la Banque</a:t>
            </a:r>
            <a:r>
              <a:rPr lang="fr-FR" dirty="0"/>
              <a:t>, mais le projet peut être promu par des investisseurs </a:t>
            </a:r>
            <a:r>
              <a:rPr lang="fr-FR" dirty="0" smtClean="0"/>
              <a:t>africains ou </a:t>
            </a:r>
            <a:r>
              <a:rPr lang="fr-FR" dirty="0"/>
              <a:t>non-africains.</a:t>
            </a:r>
          </a:p>
          <a:p>
            <a:r>
              <a:rPr lang="fr-FR" dirty="0"/>
              <a:t>L’entreprise / le projet doit être </a:t>
            </a:r>
            <a:r>
              <a:rPr lang="fr-FR" b="1" dirty="0"/>
              <a:t>détenue en majorité (51% +) par des </a:t>
            </a:r>
            <a:r>
              <a:rPr lang="fr-FR" b="1" dirty="0" smtClean="0"/>
              <a:t>investisseurs du secteur privé</a:t>
            </a:r>
            <a:r>
              <a:rPr lang="fr-FR" dirty="0" smtClean="0"/>
              <a:t>, ou par une entité publique ayant une base financière solide et une autonomie </a:t>
            </a:r>
            <a:r>
              <a:rPr lang="fr-FR" dirty="0"/>
              <a:t>de gestion reconnue.</a:t>
            </a:r>
          </a:p>
          <a:p>
            <a:r>
              <a:rPr lang="fr-FR" dirty="0" smtClean="0"/>
              <a:t>Les projets doivent servir à </a:t>
            </a:r>
            <a:r>
              <a:rPr lang="fr-FR" b="1" dirty="0" smtClean="0"/>
              <a:t>l’établissement, l’expansion, la diversification et à la modernisation </a:t>
            </a:r>
            <a:r>
              <a:rPr lang="fr-FR" b="1" dirty="0"/>
              <a:t>des entreprises de production</a:t>
            </a:r>
            <a:r>
              <a:rPr lang="fr-FR" dirty="0"/>
              <a:t> (ex. CAPEX).</a:t>
            </a:r>
          </a:p>
          <a:p>
            <a:r>
              <a:rPr lang="fr-FR" b="1" dirty="0"/>
              <a:t>La taille de l’investissement </a:t>
            </a:r>
            <a:r>
              <a:rPr lang="fr-FR" dirty="0"/>
              <a:t>est déterminée par la limite du débiteur unique </a:t>
            </a:r>
            <a:r>
              <a:rPr lang="fr-FR" dirty="0" smtClean="0"/>
              <a:t>et d'autres </a:t>
            </a:r>
            <a:r>
              <a:rPr lang="fr-FR" dirty="0"/>
              <a:t>considérations </a:t>
            </a:r>
            <a:r>
              <a:rPr lang="fr-FR" dirty="0" smtClean="0"/>
              <a:t>prudentielles</a:t>
            </a:r>
          </a:p>
          <a:p>
            <a:r>
              <a:rPr lang="fr-FR" b="1" dirty="0">
                <a:solidFill>
                  <a:srgbClr val="FF0000"/>
                </a:solidFill>
              </a:rPr>
              <a:t>(hors armes, alcools, tabacs, impacts défavorables sur l’environnement, etc.)</a:t>
            </a:r>
          </a:p>
          <a:p>
            <a:endParaRPr lang="fr-FR" dirty="0"/>
          </a:p>
        </p:txBody>
      </p:sp>
      <p:pic>
        <p:nvPicPr>
          <p:cNvPr id="5" name="Image 1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e 8"/>
          <p:cNvGrpSpPr/>
          <p:nvPr/>
        </p:nvGrpSpPr>
        <p:grpSpPr>
          <a:xfrm>
            <a:off x="6156176" y="872716"/>
            <a:ext cx="2090642" cy="756084"/>
            <a:chOff x="6156176" y="872716"/>
            <a:chExt cx="2090642" cy="756084"/>
          </a:xfrm>
        </p:grpSpPr>
        <p:sp>
          <p:nvSpPr>
            <p:cNvPr id="6" name="Rectangle 5"/>
            <p:cNvSpPr/>
            <p:nvPr/>
          </p:nvSpPr>
          <p:spPr>
            <a:xfrm>
              <a:off x="6156176" y="1268760"/>
              <a:ext cx="6480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3</a:t>
              </a:r>
              <a:endParaRPr lang="fr-FR" sz="2400" b="1" dirty="0"/>
            </a:p>
          </p:txBody>
        </p:sp>
        <p:sp>
          <p:nvSpPr>
            <p:cNvPr id="7" name="Rectangle 6"/>
            <p:cNvSpPr/>
            <p:nvPr/>
          </p:nvSpPr>
          <p:spPr>
            <a:xfrm>
              <a:off x="6804248" y="872716"/>
              <a:ext cx="792088" cy="756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1</a:t>
              </a:r>
              <a:endParaRPr lang="fr-FR" sz="2400" b="1" dirty="0"/>
            </a:p>
          </p:txBody>
        </p:sp>
        <p:sp>
          <p:nvSpPr>
            <p:cNvPr id="8" name="Rectangle 7"/>
            <p:cNvSpPr/>
            <p:nvPr/>
          </p:nvSpPr>
          <p:spPr>
            <a:xfrm>
              <a:off x="7598746" y="1124744"/>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2</a:t>
              </a:r>
              <a:endParaRPr lang="fr-FR" sz="2400" b="1" dirty="0"/>
            </a:p>
          </p:txBody>
        </p:sp>
      </p:grpSp>
      <p:sp>
        <p:nvSpPr>
          <p:cNvPr id="10" name="Espace réservé du numéro de diapositive 9"/>
          <p:cNvSpPr>
            <a:spLocks noGrp="1"/>
          </p:cNvSpPr>
          <p:nvPr>
            <p:ph type="sldNum" sz="quarter" idx="12"/>
          </p:nvPr>
        </p:nvSpPr>
        <p:spPr/>
        <p:txBody>
          <a:bodyPr/>
          <a:lstStyle/>
          <a:p>
            <a:fld id="{E71A2AA9-CF48-41DD-A4AF-81F8C9CFD313}" type="slidenum">
              <a:rPr lang="fr-FR" smtClean="0"/>
              <a:t>13</a:t>
            </a:fld>
            <a:endParaRPr lang="fr-FR"/>
          </a:p>
        </p:txBody>
      </p:sp>
      <p:sp>
        <p:nvSpPr>
          <p:cNvPr id="13"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18638368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872716"/>
            <a:ext cx="7024744" cy="757888"/>
          </a:xfrm>
        </p:spPr>
        <p:txBody>
          <a:bodyPr>
            <a:normAutofit/>
          </a:bodyPr>
          <a:lstStyle/>
          <a:p>
            <a:r>
              <a:rPr lang="fr-FR" dirty="0"/>
              <a:t>Instruments </a:t>
            </a:r>
            <a:r>
              <a:rPr lang="fr-FR" dirty="0" smtClean="0"/>
              <a:t>utilisés</a:t>
            </a:r>
            <a:endParaRPr lang="fr-FR" sz="2200" dirty="0"/>
          </a:p>
        </p:txBody>
      </p:sp>
      <p:sp>
        <p:nvSpPr>
          <p:cNvPr id="3" name="Espace réservé du contenu 2"/>
          <p:cNvSpPr>
            <a:spLocks noGrp="1"/>
          </p:cNvSpPr>
          <p:nvPr>
            <p:ph idx="1"/>
          </p:nvPr>
        </p:nvSpPr>
        <p:spPr>
          <a:xfrm>
            <a:off x="1043492" y="1628800"/>
            <a:ext cx="7272924" cy="4608512"/>
          </a:xfrm>
        </p:spPr>
        <p:txBody>
          <a:bodyPr>
            <a:normAutofit fontScale="70000" lnSpcReduction="20000"/>
          </a:bodyPr>
          <a:lstStyle/>
          <a:p>
            <a:r>
              <a:rPr lang="fr-FR" b="1" dirty="0" smtClean="0"/>
              <a:t>Prêts privilégiés </a:t>
            </a:r>
          </a:p>
          <a:p>
            <a:pPr marL="68580" indent="0">
              <a:buNone/>
            </a:pPr>
            <a:endParaRPr lang="fr-FR" dirty="0"/>
          </a:p>
          <a:p>
            <a:r>
              <a:rPr lang="fr-FR" dirty="0" smtClean="0"/>
              <a:t>Garanties </a:t>
            </a:r>
            <a:r>
              <a:rPr lang="fr-FR" dirty="0"/>
              <a:t>: - </a:t>
            </a:r>
            <a:r>
              <a:rPr lang="fr-FR" b="1" dirty="0" smtClean="0"/>
              <a:t>Garantie partielle de risque </a:t>
            </a:r>
            <a:r>
              <a:rPr lang="fr-FR" dirty="0" smtClean="0"/>
              <a:t>(défaillance d’un Etat ou Entreprise publique ex.: inconvertibilité, non transférabilité, risque politique majeur, expropriation, nationalisation, non respect de contrats) – </a:t>
            </a:r>
            <a:r>
              <a:rPr lang="fr-FR" b="1" dirty="0" smtClean="0"/>
              <a:t>Garantie partielle de Crédit </a:t>
            </a:r>
            <a:r>
              <a:rPr lang="fr-FR" dirty="0" smtClean="0"/>
              <a:t>(risque de non remboursement du débiteur)</a:t>
            </a:r>
          </a:p>
          <a:p>
            <a:endParaRPr lang="fr-FR" dirty="0"/>
          </a:p>
          <a:p>
            <a:r>
              <a:rPr lang="fr-FR" b="1" dirty="0"/>
              <a:t>Créance subordonnée </a:t>
            </a:r>
            <a:r>
              <a:rPr lang="fr-FR" dirty="0" smtClean="0"/>
              <a:t>(créances dont le remboursement dépend du remboursement préalable des autres créanciers: quasi fonds propres, mezzanine)</a:t>
            </a:r>
            <a:r>
              <a:rPr lang="fr-FR" b="1" dirty="0" smtClean="0"/>
              <a:t> </a:t>
            </a:r>
            <a:r>
              <a:rPr lang="fr-FR" dirty="0" smtClean="0"/>
              <a:t>- </a:t>
            </a:r>
            <a:r>
              <a:rPr lang="fr-FR" dirty="0"/>
              <a:t>Devises ou monnaies </a:t>
            </a:r>
            <a:r>
              <a:rPr lang="fr-FR" dirty="0" smtClean="0"/>
              <a:t>locales</a:t>
            </a:r>
          </a:p>
          <a:p>
            <a:endParaRPr lang="fr-FR" dirty="0"/>
          </a:p>
          <a:p>
            <a:r>
              <a:rPr lang="fr-FR" b="1" dirty="0"/>
              <a:t>Prise de participation </a:t>
            </a:r>
            <a:r>
              <a:rPr lang="fr-FR" dirty="0"/>
              <a:t>- Fonds </a:t>
            </a:r>
            <a:r>
              <a:rPr lang="fr-FR" dirty="0" smtClean="0"/>
              <a:t>d’investissement  - Jusqu'à </a:t>
            </a:r>
            <a:r>
              <a:rPr lang="fr-FR" dirty="0"/>
              <a:t>20% des capitaux </a:t>
            </a:r>
            <a:r>
              <a:rPr lang="fr-FR" dirty="0" smtClean="0"/>
              <a:t>engagés</a:t>
            </a:r>
          </a:p>
          <a:p>
            <a:endParaRPr lang="fr-FR" dirty="0" smtClean="0"/>
          </a:p>
          <a:p>
            <a:r>
              <a:rPr lang="fr-FR" b="1" dirty="0" smtClean="0"/>
              <a:t>Lignes de crédit</a:t>
            </a:r>
          </a:p>
          <a:p>
            <a:pPr>
              <a:buFontTx/>
              <a:buChar char="-"/>
            </a:pPr>
            <a:endParaRPr lang="fr-FR" dirty="0"/>
          </a:p>
          <a:p>
            <a:r>
              <a:rPr lang="fr-FR" b="1" dirty="0"/>
              <a:t>Assistance technique </a:t>
            </a:r>
            <a:r>
              <a:rPr lang="fr-FR" dirty="0"/>
              <a:t>- Dons pour </a:t>
            </a:r>
            <a:r>
              <a:rPr lang="fr-FR" dirty="0" smtClean="0"/>
              <a:t>études - </a:t>
            </a:r>
            <a:r>
              <a:rPr lang="fr-FR" dirty="0"/>
              <a:t>Renforcement des capacités </a:t>
            </a:r>
            <a:r>
              <a:rPr lang="fr-FR" dirty="0" smtClean="0"/>
              <a:t>institutionnelles</a:t>
            </a:r>
            <a:endParaRPr lang="fr-FR" dirty="0"/>
          </a:p>
        </p:txBody>
      </p:sp>
      <p:pic>
        <p:nvPicPr>
          <p:cNvPr id="6" name="Image 1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E71A2AA9-CF48-41DD-A4AF-81F8C9CFD313}" type="slidenum">
              <a:rPr lang="fr-FR" smtClean="0"/>
              <a:t>14</a:t>
            </a:fld>
            <a:endParaRPr lang="fr-FR"/>
          </a:p>
        </p:txBody>
      </p:sp>
      <p:sp>
        <p:nvSpPr>
          <p:cNvPr id="9"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196788022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0" y="1027664"/>
            <a:ext cx="7024744" cy="817160"/>
          </a:xfrm>
        </p:spPr>
        <p:txBody>
          <a:bodyPr/>
          <a:lstStyle/>
          <a:p>
            <a:r>
              <a:rPr lang="fr-FR" dirty="0" smtClean="0"/>
              <a:t>Répartition par instrument</a:t>
            </a:r>
            <a:endParaRPr lang="fr-FR" dirty="0"/>
          </a:p>
        </p:txBody>
      </p:sp>
      <p:pic>
        <p:nvPicPr>
          <p:cNvPr id="1026"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204863"/>
            <a:ext cx="4968552" cy="352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15">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E71A2AA9-CF48-41DD-A4AF-81F8C9CFD313}" type="slidenum">
              <a:rPr lang="fr-FR" smtClean="0"/>
              <a:t>15</a:t>
            </a:fld>
            <a:endParaRPr lang="fr-FR"/>
          </a:p>
        </p:txBody>
      </p:sp>
      <p:sp>
        <p:nvSpPr>
          <p:cNvPr id="9"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60357118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648" y="980728"/>
            <a:ext cx="7024744" cy="710952"/>
          </a:xfrm>
        </p:spPr>
        <p:txBody>
          <a:bodyPr/>
          <a:lstStyle/>
          <a:p>
            <a:r>
              <a:rPr lang="fr-FR" dirty="0" smtClean="0"/>
              <a:t>Prêts privilégiés</a:t>
            </a:r>
            <a:endParaRPr lang="fr-FR" dirty="0"/>
          </a:p>
        </p:txBody>
      </p:sp>
      <p:pic>
        <p:nvPicPr>
          <p:cNvPr id="2050"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246" y="1772815"/>
            <a:ext cx="7284161" cy="447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15">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E71A2AA9-CF48-41DD-A4AF-81F8C9CFD313}" type="slidenum">
              <a:rPr lang="fr-FR" smtClean="0"/>
              <a:t>16</a:t>
            </a:fld>
            <a:endParaRPr lang="fr-FR"/>
          </a:p>
        </p:txBody>
      </p:sp>
      <p:sp>
        <p:nvSpPr>
          <p:cNvPr id="9"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4070618799"/>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5082" y="980728"/>
            <a:ext cx="7024744" cy="901904"/>
          </a:xfrm>
        </p:spPr>
        <p:txBody>
          <a:bodyPr/>
          <a:lstStyle/>
          <a:p>
            <a:r>
              <a:rPr lang="fr-FR" dirty="0" smtClean="0"/>
              <a:t>Co-financement</a:t>
            </a:r>
            <a:endParaRPr lang="fr-FR" dirty="0"/>
          </a:p>
        </p:txBody>
      </p:sp>
      <p:pic>
        <p:nvPicPr>
          <p:cNvPr id="1026"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775" y="2132856"/>
            <a:ext cx="723536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15">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E71A2AA9-CF48-41DD-A4AF-81F8C9CFD313}" type="slidenum">
              <a:rPr lang="fr-FR" smtClean="0"/>
              <a:t>17</a:t>
            </a:fld>
            <a:endParaRPr lang="fr-FR"/>
          </a:p>
        </p:txBody>
      </p:sp>
      <p:sp>
        <p:nvSpPr>
          <p:cNvPr id="9"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268528510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836712"/>
            <a:ext cx="7024744" cy="757888"/>
          </a:xfrm>
        </p:spPr>
        <p:txBody>
          <a:bodyPr/>
          <a:lstStyle/>
          <a:p>
            <a:r>
              <a:rPr lang="fr-FR" dirty="0" smtClean="0"/>
              <a:t>Conditions de financement</a:t>
            </a:r>
            <a:endParaRPr lang="fr-FR" dirty="0"/>
          </a:p>
        </p:txBody>
      </p:sp>
      <p:pic>
        <p:nvPicPr>
          <p:cNvPr id="2050"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224" y="1628800"/>
            <a:ext cx="752116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txBox="1">
            <a:spLocks/>
          </p:cNvSpPr>
          <p:nvPr/>
        </p:nvSpPr>
        <p:spPr>
          <a:xfrm>
            <a:off x="4644008" y="0"/>
            <a:ext cx="3528391" cy="504056"/>
          </a:xfrm>
          <a:prstGeom prst="rect">
            <a:avLst/>
          </a:prstGeom>
          <a:solidFill>
            <a:schemeClr val="bg1"/>
          </a:solidFill>
        </p:spPr>
        <p:txBody>
          <a:bodyPr vert="horz" lIns="91440" tIns="45720" rIns="91440" bIns="45720" rtlCol="0" anchor="b">
            <a:normAutofit fontScale="85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
        <p:nvSpPr>
          <p:cNvPr id="7" name="Titre 1"/>
          <p:cNvSpPr txBox="1">
            <a:spLocks/>
          </p:cNvSpPr>
          <p:nvPr/>
        </p:nvSpPr>
        <p:spPr>
          <a:xfrm>
            <a:off x="4644008" y="3544"/>
            <a:ext cx="3528391" cy="504056"/>
          </a:xfrm>
          <a:prstGeom prst="rect">
            <a:avLst/>
          </a:prstGeom>
          <a:solidFill>
            <a:schemeClr val="bg1"/>
          </a:solidFill>
        </p:spPr>
        <p:txBody>
          <a:bodyPr vert="horz" lIns="91440" tIns="45720" rIns="91440" bIns="45720" rtlCol="0" anchor="b">
            <a:normAutofit fontScale="85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pic>
        <p:nvPicPr>
          <p:cNvPr id="9" name="Image 15">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E71A2AA9-CF48-41DD-A4AF-81F8C9CFD313}" type="slidenum">
              <a:rPr lang="fr-FR" smtClean="0"/>
              <a:t>18</a:t>
            </a:fld>
            <a:endParaRPr lang="fr-FR"/>
          </a:p>
        </p:txBody>
      </p:sp>
    </p:spTree>
    <p:extLst>
      <p:ext uri="{BB962C8B-B14F-4D97-AF65-F5344CB8AC3E}">
        <p14:creationId xmlns:p14="http://schemas.microsoft.com/office/powerpoint/2010/main" val="269909181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cap="all" dirty="0" smtClean="0"/>
              <a:t>PARTICULARITES DU FINANCEMENT AUX PMES</a:t>
            </a:r>
            <a:endParaRPr lang="fr-FR" cap="all" dirty="0"/>
          </a:p>
        </p:txBody>
      </p:sp>
      <p:sp>
        <p:nvSpPr>
          <p:cNvPr id="3" name="Espace réservé du contenu 2"/>
          <p:cNvSpPr>
            <a:spLocks noGrp="1"/>
          </p:cNvSpPr>
          <p:nvPr>
            <p:ph idx="1"/>
          </p:nvPr>
        </p:nvSpPr>
        <p:spPr>
          <a:xfrm>
            <a:off x="889148" y="2420888"/>
            <a:ext cx="7272808" cy="3024336"/>
          </a:xfrm>
        </p:spPr>
        <p:txBody>
          <a:bodyPr>
            <a:normAutofit fontScale="92500" lnSpcReduction="10000"/>
          </a:bodyPr>
          <a:lstStyle/>
          <a:p>
            <a:r>
              <a:rPr lang="fr-FR" dirty="0" smtClean="0">
                <a:hlinkClick r:id="rId3" action="ppaction://hlinksldjump"/>
              </a:rPr>
              <a:t>Stratégie de la Banque pour l’intermédiation</a:t>
            </a:r>
            <a:endParaRPr lang="fr-FR" dirty="0" smtClean="0"/>
          </a:p>
          <a:p>
            <a:endParaRPr lang="fr-FR" dirty="0" smtClean="0"/>
          </a:p>
          <a:p>
            <a:r>
              <a:rPr lang="fr-FR" dirty="0" smtClean="0">
                <a:hlinkClick r:id="rId4" action="ppaction://hlinksldjump"/>
              </a:rPr>
              <a:t>Négociations en faveur des </a:t>
            </a:r>
            <a:r>
              <a:rPr lang="fr-FR" dirty="0" err="1" smtClean="0">
                <a:hlinkClick r:id="rId4" action="ppaction://hlinksldjump"/>
              </a:rPr>
              <a:t>PMEs</a:t>
            </a:r>
            <a:endParaRPr lang="fr-FR" dirty="0" smtClean="0"/>
          </a:p>
          <a:p>
            <a:endParaRPr lang="fr-FR" dirty="0" smtClean="0"/>
          </a:p>
          <a:p>
            <a:r>
              <a:rPr lang="fr-FR" dirty="0">
                <a:hlinkClick r:id="rId5" action="ppaction://hlinksldjump"/>
              </a:rPr>
              <a:t>S</a:t>
            </a:r>
            <a:r>
              <a:rPr lang="fr-FR" dirty="0" smtClean="0">
                <a:hlinkClick r:id="rId5" action="ppaction://hlinksldjump"/>
              </a:rPr>
              <a:t>ources de Financement disponibles et sollicitations</a:t>
            </a:r>
            <a:endParaRPr lang="fr-FR" dirty="0" smtClean="0"/>
          </a:p>
          <a:p>
            <a:endParaRPr lang="fr-FR" dirty="0"/>
          </a:p>
          <a:p>
            <a:r>
              <a:rPr lang="fr-FR" dirty="0" smtClean="0">
                <a:hlinkClick r:id="rId6" action="ppaction://hlinksldjump"/>
              </a:rPr>
              <a:t>Comment solliciter et comment nous contacter?</a:t>
            </a:r>
            <a:endParaRPr lang="fr-FR" dirty="0"/>
          </a:p>
        </p:txBody>
      </p:sp>
      <p:pic>
        <p:nvPicPr>
          <p:cNvPr id="6"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6949" y="692696"/>
            <a:ext cx="1001236" cy="68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t 6"/>
          <p:cNvGraphicFramePr>
            <a:graphicFrameLocks noChangeAspect="1"/>
          </p:cNvGraphicFramePr>
          <p:nvPr>
            <p:extLst>
              <p:ext uri="{D42A27DB-BD31-4B8C-83A1-F6EECF244321}">
                <p14:modId xmlns:p14="http://schemas.microsoft.com/office/powerpoint/2010/main" val="1742520874"/>
              </p:ext>
            </p:extLst>
          </p:nvPr>
        </p:nvGraphicFramePr>
        <p:xfrm>
          <a:off x="7788954" y="1377752"/>
          <a:ext cx="657225" cy="858838"/>
        </p:xfrm>
        <a:graphic>
          <a:graphicData uri="http://schemas.openxmlformats.org/presentationml/2006/ole">
            <mc:AlternateContent xmlns:mc="http://schemas.openxmlformats.org/markup-compatibility/2006">
              <mc:Choice xmlns:v="urn:schemas-microsoft-com:vml" Requires="v">
                <p:oleObj spid="_x0000_s6190" name="Bitmap Image" r:id="rId8" imgW="3238952" imgH="4571429" progId="PBrush">
                  <p:embed/>
                </p:oleObj>
              </mc:Choice>
              <mc:Fallback>
                <p:oleObj name="Bitmap Image" r:id="rId8" imgW="3238952" imgH="4571429" progId="PBrush">
                  <p:embed/>
                  <p:pic>
                    <p:nvPicPr>
                      <p:cNvPr id="0" name="Obje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8954" y="1377752"/>
                        <a:ext cx="6572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Image 15">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E71A2AA9-CF48-41DD-A4AF-81F8C9CFD313}" type="slidenum">
              <a:rPr lang="fr-FR" smtClean="0"/>
              <a:t>19</a:t>
            </a:fld>
            <a:endParaRPr lang="fr-FR"/>
          </a:p>
        </p:txBody>
      </p:sp>
      <p:sp>
        <p:nvSpPr>
          <p:cNvPr id="11"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3716141203"/>
      </p:ext>
    </p:extLst>
  </p:cSld>
  <p:clrMapOvr>
    <a:masterClrMapping/>
  </p:clrMapOvr>
  <mc:AlternateContent xmlns:mc="http://schemas.openxmlformats.org/markup-compatibility/2006" xmlns:p14="http://schemas.microsoft.com/office/powerpoint/2010/main">
    <mc:Choice Requires="p14">
      <p:transition spd="slow" p14:dur="500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a:xfrm>
            <a:off x="971600" y="2564904"/>
            <a:ext cx="7200799" cy="2617516"/>
          </a:xfrm>
        </p:spPr>
        <p:txBody>
          <a:bodyPr>
            <a:normAutofit fontScale="85000" lnSpcReduction="10000"/>
          </a:bodyPr>
          <a:lstStyle/>
          <a:p>
            <a:r>
              <a:rPr lang="fr-FR" dirty="0" smtClean="0">
                <a:hlinkClick r:id="rId2" action="ppaction://hlinksldjump"/>
              </a:rPr>
              <a:t>Présentation de la BAD</a:t>
            </a:r>
            <a:endParaRPr lang="fr-FR" dirty="0" smtClean="0"/>
          </a:p>
          <a:p>
            <a:endParaRPr lang="fr-FR" dirty="0" smtClean="0"/>
          </a:p>
          <a:p>
            <a:r>
              <a:rPr lang="fr-FR" dirty="0" smtClean="0">
                <a:hlinkClick r:id="rId3" action="ppaction://hlinksldjump"/>
              </a:rPr>
              <a:t>Le Département du secteur privé</a:t>
            </a:r>
            <a:endParaRPr lang="fr-FR" dirty="0" smtClean="0"/>
          </a:p>
          <a:p>
            <a:endParaRPr lang="fr-FR" dirty="0" smtClean="0"/>
          </a:p>
          <a:p>
            <a:r>
              <a:rPr lang="fr-FR" dirty="0" smtClean="0">
                <a:hlinkClick r:id="rId4" action="ppaction://hlinksldjump"/>
              </a:rPr>
              <a:t>Financements en général en faveur du secteur privé</a:t>
            </a:r>
            <a:endParaRPr lang="fr-FR" dirty="0" smtClean="0"/>
          </a:p>
          <a:p>
            <a:endParaRPr lang="fr-FR" dirty="0" smtClean="0"/>
          </a:p>
          <a:p>
            <a:r>
              <a:rPr lang="fr-FR" dirty="0" smtClean="0">
                <a:hlinkClick r:id="rId5" action="ppaction://hlinksldjump"/>
              </a:rPr>
              <a:t>Particularités du financement aux </a:t>
            </a:r>
            <a:r>
              <a:rPr lang="fr-FR" dirty="0" err="1" smtClean="0">
                <a:hlinkClick r:id="rId5" action="ppaction://hlinksldjump"/>
              </a:rPr>
              <a:t>PMEs</a:t>
            </a:r>
            <a:endParaRPr lang="fr-FR" dirty="0" smtClean="0"/>
          </a:p>
        </p:txBody>
      </p:sp>
      <p:pic>
        <p:nvPicPr>
          <p:cNvPr id="5" name="Image 15">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outon d'action : Informations 5">
            <a:hlinkClick r:id="" action="ppaction://hlinkshowjump?jump=lastslide" highlightClick="1"/>
          </p:cNvPr>
          <p:cNvSpPr/>
          <p:nvPr/>
        </p:nvSpPr>
        <p:spPr>
          <a:xfrm>
            <a:off x="7956376" y="5949280"/>
            <a:ext cx="576064" cy="432048"/>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p:txBody>
          <a:bodyPr/>
          <a:lstStyle/>
          <a:p>
            <a:fld id="{E71A2AA9-CF48-41DD-A4AF-81F8C9CFD313}" type="slidenum">
              <a:rPr lang="fr-FR" smtClean="0"/>
              <a:t>2</a:t>
            </a:fld>
            <a:endParaRPr lang="fr-FR"/>
          </a:p>
        </p:txBody>
      </p:sp>
      <p:sp>
        <p:nvSpPr>
          <p:cNvPr id="10"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1261460005"/>
      </p:ext>
    </p:extLst>
  </p:cSld>
  <p:clrMapOvr>
    <a:masterClrMapping/>
  </p:clrMapOvr>
  <p:transition spd="slow" advClick="0" advTm="0">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0" y="836712"/>
            <a:ext cx="7024744" cy="1143000"/>
          </a:xfrm>
        </p:spPr>
        <p:txBody>
          <a:bodyPr>
            <a:normAutofit fontScale="90000"/>
          </a:bodyPr>
          <a:lstStyle/>
          <a:p>
            <a:r>
              <a:rPr lang="fr-FR" dirty="0" smtClean="0"/>
              <a:t>Stratégie de la Banque pour l’intermédiation</a:t>
            </a:r>
            <a:endParaRPr lang="fr-FR" dirty="0"/>
          </a:p>
        </p:txBody>
      </p:sp>
      <p:sp>
        <p:nvSpPr>
          <p:cNvPr id="3" name="Espace réservé du contenu 2"/>
          <p:cNvSpPr>
            <a:spLocks noGrp="1"/>
          </p:cNvSpPr>
          <p:nvPr>
            <p:ph idx="1"/>
          </p:nvPr>
        </p:nvSpPr>
        <p:spPr>
          <a:xfrm>
            <a:off x="1133618" y="3212976"/>
            <a:ext cx="6777317" cy="2160240"/>
          </a:xfrm>
        </p:spPr>
        <p:txBody>
          <a:bodyPr>
            <a:normAutofit lnSpcReduction="10000"/>
          </a:bodyPr>
          <a:lstStyle/>
          <a:p>
            <a:r>
              <a:rPr lang="fr-FR" sz="2000" dirty="0" smtClean="0"/>
              <a:t>Effet volume – financer le maximum</a:t>
            </a:r>
          </a:p>
          <a:p>
            <a:r>
              <a:rPr lang="fr-FR" sz="2000" dirty="0" smtClean="0"/>
              <a:t>Contraintes organisationnelles; optimiser les ressources, négociation des conditions de façon unique</a:t>
            </a:r>
          </a:p>
          <a:p>
            <a:r>
              <a:rPr lang="fr-FR" sz="2000" dirty="0" smtClean="0"/>
              <a:t>Faire Faire: Développement des métiers spécifiques à la banque commerciale =&gt; meilleur impact</a:t>
            </a:r>
          </a:p>
        </p:txBody>
      </p:sp>
      <p:pic>
        <p:nvPicPr>
          <p:cNvPr id="5" name="Image 1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133618" y="2163816"/>
            <a:ext cx="7488141" cy="923330"/>
          </a:xfrm>
          <a:prstGeom prst="rect">
            <a:avLst/>
          </a:prstGeom>
          <a:noFill/>
        </p:spPr>
        <p:txBody>
          <a:bodyPr wrap="square" rtlCol="0">
            <a:spAutoFit/>
          </a:bodyPr>
          <a:lstStyle/>
          <a:p>
            <a:r>
              <a:rPr lang="fr-FR" b="1" dirty="0" smtClean="0">
                <a:solidFill>
                  <a:srgbClr val="FF0000"/>
                </a:solidFill>
              </a:rPr>
              <a:t>Projets concernés: (i) montant </a:t>
            </a:r>
            <a:r>
              <a:rPr lang="fr-FR" b="1" dirty="0" smtClean="0">
                <a:solidFill>
                  <a:srgbClr val="FF0000"/>
                </a:solidFill>
              </a:rPr>
              <a:t>du projet est </a:t>
            </a:r>
            <a:r>
              <a:rPr lang="fr-FR" b="1" dirty="0" smtClean="0">
                <a:solidFill>
                  <a:srgbClr val="FF0000"/>
                </a:solidFill>
              </a:rPr>
              <a:t>inférieur à 10 MEUR (6 voire 5 Milliards de francs cfa) et (ii) éligibles (hors armes, alcools, tabacs, impacts défavorables sur l’environnement, etc.)</a:t>
            </a:r>
            <a:endParaRPr lang="fr-FR" b="1" dirty="0">
              <a:solidFill>
                <a:srgbClr val="FF0000"/>
              </a:solidFill>
            </a:endParaRPr>
          </a:p>
        </p:txBody>
      </p:sp>
      <p:pic>
        <p:nvPicPr>
          <p:cNvPr id="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949" y="692696"/>
            <a:ext cx="1001236" cy="68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numéro de diapositive 7"/>
          <p:cNvSpPr>
            <a:spLocks noGrp="1"/>
          </p:cNvSpPr>
          <p:nvPr>
            <p:ph type="sldNum" sz="quarter" idx="12"/>
          </p:nvPr>
        </p:nvSpPr>
        <p:spPr/>
        <p:txBody>
          <a:bodyPr/>
          <a:lstStyle/>
          <a:p>
            <a:fld id="{E71A2AA9-CF48-41DD-A4AF-81F8C9CFD313}" type="slidenum">
              <a:rPr lang="fr-FR" smtClean="0"/>
              <a:t>20</a:t>
            </a:fld>
            <a:endParaRPr lang="fr-FR"/>
          </a:p>
        </p:txBody>
      </p:sp>
      <p:sp>
        <p:nvSpPr>
          <p:cNvPr id="11"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311028946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Négociations en faveur des </a:t>
            </a:r>
            <a:r>
              <a:rPr lang="fr-FR" dirty="0" err="1" smtClean="0"/>
              <a:t>PMEs</a:t>
            </a:r>
            <a:endParaRPr lang="fr-FR" dirty="0"/>
          </a:p>
        </p:txBody>
      </p:sp>
      <p:sp>
        <p:nvSpPr>
          <p:cNvPr id="3" name="Espace réservé du contenu 2"/>
          <p:cNvSpPr>
            <a:spLocks noGrp="1"/>
          </p:cNvSpPr>
          <p:nvPr>
            <p:ph idx="1"/>
          </p:nvPr>
        </p:nvSpPr>
        <p:spPr>
          <a:xfrm>
            <a:off x="1108446" y="2708920"/>
            <a:ext cx="6777317" cy="2401492"/>
          </a:xfrm>
        </p:spPr>
        <p:txBody>
          <a:bodyPr>
            <a:normAutofit fontScale="70000" lnSpcReduction="20000"/>
          </a:bodyPr>
          <a:lstStyle/>
          <a:p>
            <a:r>
              <a:rPr lang="fr-FR" dirty="0" smtClean="0"/>
              <a:t>Financement des Investissements:  pour développer l’accès aux actifs de </a:t>
            </a:r>
            <a:r>
              <a:rPr lang="fr-FR" dirty="0" smtClean="0"/>
              <a:t>production. Sont concerné: </a:t>
            </a:r>
            <a:r>
              <a:rPr lang="fr-FR" b="1" dirty="0" smtClean="0"/>
              <a:t>l’établissement</a:t>
            </a:r>
            <a:r>
              <a:rPr lang="fr-FR" b="1" dirty="0"/>
              <a:t>, l’expansion, la diversification et à la modernisation des entreprises de production</a:t>
            </a:r>
            <a:r>
              <a:rPr lang="fr-FR" dirty="0"/>
              <a:t> </a:t>
            </a:r>
            <a:endParaRPr lang="fr-FR" dirty="0" smtClean="0"/>
          </a:p>
          <a:p>
            <a:endParaRPr lang="fr-FR" dirty="0" smtClean="0"/>
          </a:p>
          <a:p>
            <a:r>
              <a:rPr lang="fr-FR" dirty="0" smtClean="0"/>
              <a:t>Montant important sur les crédits</a:t>
            </a:r>
          </a:p>
          <a:p>
            <a:r>
              <a:rPr lang="fr-FR" dirty="0" smtClean="0"/>
              <a:t>Maturité à Moyen long-terme</a:t>
            </a:r>
          </a:p>
          <a:p>
            <a:r>
              <a:rPr lang="fr-FR" dirty="0" smtClean="0"/>
              <a:t>Taux favorable</a:t>
            </a:r>
          </a:p>
          <a:p>
            <a:r>
              <a:rPr lang="fr-FR" dirty="0" smtClean="0"/>
              <a:t>Supervisions des bénéficiaires nécessaires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764704"/>
            <a:ext cx="11049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1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E71A2AA9-CF48-41DD-A4AF-81F8C9CFD313}" type="slidenum">
              <a:rPr lang="fr-FR" smtClean="0"/>
              <a:t>21</a:t>
            </a:fld>
            <a:endParaRPr lang="fr-FR"/>
          </a:p>
        </p:txBody>
      </p:sp>
      <p:sp>
        <p:nvSpPr>
          <p:cNvPr id="10"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162867471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2528" y="836712"/>
            <a:ext cx="6909792" cy="1117928"/>
          </a:xfrm>
        </p:spPr>
        <p:txBody>
          <a:bodyPr>
            <a:noAutofit/>
          </a:bodyPr>
          <a:lstStyle/>
          <a:p>
            <a:r>
              <a:rPr lang="fr-FR" sz="3000" dirty="0" smtClean="0"/>
              <a:t>Sources de financement disponibles et mode de sollicitations</a:t>
            </a:r>
            <a:endParaRPr lang="fr-FR" sz="3000" dirty="0"/>
          </a:p>
        </p:txBody>
      </p:sp>
      <p:sp>
        <p:nvSpPr>
          <p:cNvPr id="3" name="Espace réservé du contenu 2"/>
          <p:cNvSpPr>
            <a:spLocks noGrp="1"/>
          </p:cNvSpPr>
          <p:nvPr>
            <p:ph idx="1"/>
          </p:nvPr>
        </p:nvSpPr>
        <p:spPr>
          <a:xfrm>
            <a:off x="539552" y="1916832"/>
            <a:ext cx="8064896" cy="4608512"/>
          </a:xfrm>
        </p:spPr>
        <p:txBody>
          <a:bodyPr>
            <a:noAutofit/>
          </a:bodyPr>
          <a:lstStyle/>
          <a:p>
            <a:r>
              <a:rPr lang="fr-FR" sz="1300" b="1" dirty="0" smtClean="0"/>
              <a:t>Lignes de crédit </a:t>
            </a:r>
            <a:r>
              <a:rPr lang="fr-FR" sz="1300" dirty="0" smtClean="0"/>
              <a:t>en cours de négociation auprès des banques locales (</a:t>
            </a:r>
            <a:r>
              <a:rPr lang="fr-FR" sz="1300" dirty="0" smtClean="0">
                <a:hlinkClick r:id="rId2" action="ppaction://hlinksldjump"/>
              </a:rPr>
              <a:t>sollicitations classiques</a:t>
            </a:r>
            <a:r>
              <a:rPr lang="fr-FR" sz="1300" dirty="0" smtClean="0"/>
              <a:t>)</a:t>
            </a:r>
          </a:p>
          <a:p>
            <a:r>
              <a:rPr lang="fr-FR" sz="1300" dirty="0" smtClean="0"/>
              <a:t>Financements </a:t>
            </a:r>
            <a:r>
              <a:rPr lang="fr-FR" sz="1300" dirty="0" smtClean="0"/>
              <a:t>lors des attributions de </a:t>
            </a:r>
            <a:r>
              <a:rPr lang="fr-FR" sz="1300" b="1" dirty="0" smtClean="0"/>
              <a:t>marchés publics </a:t>
            </a:r>
            <a:r>
              <a:rPr lang="fr-FR" sz="1300" dirty="0" smtClean="0"/>
              <a:t>financés sur fonds </a:t>
            </a:r>
            <a:r>
              <a:rPr lang="fr-FR" sz="1300" dirty="0" smtClean="0"/>
              <a:t>BAD (Classification ?)</a:t>
            </a:r>
          </a:p>
          <a:p>
            <a:r>
              <a:rPr lang="fr-FR" sz="1300" dirty="0"/>
              <a:t>Financements lors des attributions </a:t>
            </a:r>
            <a:r>
              <a:rPr lang="fr-FR" sz="1300" dirty="0" smtClean="0"/>
              <a:t>des offres </a:t>
            </a:r>
            <a:r>
              <a:rPr lang="fr-FR" sz="1300" dirty="0"/>
              <a:t>s</a:t>
            </a:r>
            <a:r>
              <a:rPr lang="fr-FR" sz="1300" dirty="0" smtClean="0"/>
              <a:t>ur projet</a:t>
            </a:r>
            <a:r>
              <a:rPr lang="fr-FR" sz="1300" b="1" dirty="0" smtClean="0"/>
              <a:t> du secteur privé.</a:t>
            </a:r>
          </a:p>
          <a:p>
            <a:r>
              <a:rPr lang="fr-FR" sz="1300" b="1" dirty="0" smtClean="0"/>
              <a:t>Dons pour</a:t>
            </a:r>
            <a:r>
              <a:rPr lang="fr-FR" sz="1300" b="1" dirty="0" smtClean="0"/>
              <a:t> </a:t>
            </a:r>
            <a:r>
              <a:rPr lang="fr-FR" sz="1300" b="1" dirty="0" smtClean="0"/>
              <a:t>Assistance technique </a:t>
            </a:r>
            <a:r>
              <a:rPr lang="fr-FR" sz="1300" dirty="0" smtClean="0"/>
              <a:t>au profit des Etablissements de crédits (ex. FAPA et Micro-Finance </a:t>
            </a:r>
            <a:r>
              <a:rPr lang="fr-FR" sz="1300" dirty="0" err="1" smtClean="0"/>
              <a:t>Capacity</a:t>
            </a:r>
            <a:r>
              <a:rPr lang="fr-FR" sz="1300" dirty="0" smtClean="0"/>
              <a:t> Building </a:t>
            </a:r>
            <a:r>
              <a:rPr lang="fr-FR" sz="1300" dirty="0" smtClean="0"/>
              <a:t>Program). Exemple d’AT: </a:t>
            </a:r>
            <a:r>
              <a:rPr lang="fr-FR" sz="1300" b="1" dirty="0" smtClean="0"/>
              <a:t>Assistances </a:t>
            </a:r>
            <a:r>
              <a:rPr lang="fr-FR" sz="1300" b="1" dirty="0" smtClean="0"/>
              <a:t>de AMSCO </a:t>
            </a:r>
            <a:r>
              <a:rPr lang="fr-FR" sz="1300" dirty="0" smtClean="0"/>
              <a:t>(Société de service de gestion pour l’Afrique – Initiative PNUD, SFI et BAD) par détachements Managers expérimentés + formation sur place en </a:t>
            </a:r>
            <a:r>
              <a:rPr lang="fr-FR" sz="1300" dirty="0" smtClean="0"/>
              <a:t>gestion</a:t>
            </a:r>
          </a:p>
          <a:p>
            <a:r>
              <a:rPr lang="fr-FR" sz="1300" b="1" dirty="0" smtClean="0"/>
              <a:t>Fonds </a:t>
            </a:r>
            <a:r>
              <a:rPr lang="fr-FR" sz="1300" b="1" dirty="0"/>
              <a:t>Migration &amp; Développement </a:t>
            </a:r>
            <a:r>
              <a:rPr lang="fr-FR" sz="1300" dirty="0"/>
              <a:t>(</a:t>
            </a:r>
            <a:r>
              <a:rPr lang="fr-FR" sz="1300" dirty="0">
                <a:hlinkClick r:id="" action="ppaction://noaction"/>
              </a:rPr>
              <a:t>sollicitations</a:t>
            </a:r>
            <a:r>
              <a:rPr lang="fr-FR" sz="1300" dirty="0"/>
              <a:t>)</a:t>
            </a:r>
          </a:p>
          <a:p>
            <a:r>
              <a:rPr lang="fr-FR" sz="1300" b="1" dirty="0"/>
              <a:t>Fonds Africains de garantie </a:t>
            </a:r>
            <a:r>
              <a:rPr lang="fr-FR" sz="1300" dirty="0"/>
              <a:t>(</a:t>
            </a:r>
            <a:r>
              <a:rPr lang="fr-FR" sz="1300" dirty="0">
                <a:hlinkClick r:id="" action="ppaction://noaction"/>
              </a:rPr>
              <a:t>sollicitations</a:t>
            </a:r>
            <a:r>
              <a:rPr lang="fr-FR" sz="1300" dirty="0" smtClean="0"/>
              <a:t>)</a:t>
            </a:r>
          </a:p>
          <a:p>
            <a:r>
              <a:rPr lang="fr-FR" sz="1300" b="1" dirty="0" smtClean="0"/>
              <a:t>Fonds Africains pour le Commerce. </a:t>
            </a:r>
            <a:r>
              <a:rPr lang="fr-FR" sz="1300" dirty="0"/>
              <a:t>Le </a:t>
            </a:r>
            <a:r>
              <a:rPr lang="fr-FR" sz="1300" dirty="0" err="1"/>
              <a:t>FdAC</a:t>
            </a:r>
            <a:r>
              <a:rPr lang="fr-FR" sz="1300" dirty="0"/>
              <a:t> est une initiative conjointe de la BAD et de l’Agence Canadienne de Développement International (ACDI). Son objectif est d’aider les pays africains à développer les compétences liées au commerce, les régimes de réglementation et l'infrastructure requise pour améliorer la performance commerciale et la compétitivité</a:t>
            </a:r>
            <a:endParaRPr lang="fr-FR" sz="1300" dirty="0" smtClean="0"/>
          </a:p>
          <a:p>
            <a:r>
              <a:rPr lang="fr-FR" sz="1300" b="1" dirty="0" smtClean="0"/>
              <a:t>Fonds AWIB </a:t>
            </a:r>
            <a:r>
              <a:rPr lang="fr-FR" sz="1300" dirty="0" smtClean="0"/>
              <a:t>(l’Initiative </a:t>
            </a:r>
            <a:r>
              <a:rPr lang="fr-FR" sz="1300" dirty="0" err="1"/>
              <a:t>African</a:t>
            </a:r>
            <a:r>
              <a:rPr lang="fr-FR" sz="1300" dirty="0"/>
              <a:t> </a:t>
            </a:r>
            <a:r>
              <a:rPr lang="fr-FR" sz="1300" dirty="0" err="1"/>
              <a:t>Women</a:t>
            </a:r>
            <a:r>
              <a:rPr lang="fr-FR" sz="1300" dirty="0"/>
              <a:t> In </a:t>
            </a:r>
            <a:r>
              <a:rPr lang="fr-FR" sz="1300" dirty="0" smtClean="0"/>
              <a:t>Business): développement du rôle de la femme dans la PME. </a:t>
            </a:r>
            <a:r>
              <a:rPr lang="fr-FR" sz="1300" dirty="0"/>
              <a:t>Les bénéficiaires </a:t>
            </a:r>
            <a:r>
              <a:rPr lang="fr-FR" sz="1300" dirty="0"/>
              <a:t>s</a:t>
            </a:r>
            <a:r>
              <a:rPr lang="fr-FR" sz="1300" dirty="0" smtClean="0"/>
              <a:t>ont accompagnés </a:t>
            </a:r>
            <a:r>
              <a:rPr lang="fr-FR" sz="1300" dirty="0"/>
              <a:t>par deux cabinets d'experts pendant six mois, afin d'atteindre les objectifs tels que convenus dans le Protocole d'Accord de </a:t>
            </a:r>
            <a:r>
              <a:rPr lang="fr-FR" sz="1300" dirty="0" smtClean="0"/>
              <a:t>don (20,000 à 50,000 USD). </a:t>
            </a:r>
          </a:p>
          <a:p>
            <a:pPr marL="68580" indent="0">
              <a:buNone/>
            </a:pPr>
            <a:endParaRPr lang="fr-FR" sz="1300" dirty="0" smtClean="0"/>
          </a:p>
          <a:p>
            <a:pPr marL="68580" indent="0">
              <a:buNone/>
            </a:pPr>
            <a:r>
              <a:rPr lang="fr-FR" sz="1300" dirty="0" smtClean="0"/>
              <a:t>Rappel</a:t>
            </a:r>
            <a:r>
              <a:rPr lang="fr-FR" sz="1300" dirty="0" smtClean="0"/>
              <a:t>: prochaine période d’intervention probables de la Banque: 2016-2020</a:t>
            </a:r>
            <a:r>
              <a:rPr lang="fr-FR" sz="1300" b="1" dirty="0" smtClean="0"/>
              <a:t>. </a:t>
            </a:r>
            <a:r>
              <a:rPr lang="fr-FR" sz="1300" b="1" dirty="0" smtClean="0">
                <a:solidFill>
                  <a:srgbClr val="FF0000"/>
                </a:solidFill>
              </a:rPr>
              <a:t>Réserves </a:t>
            </a:r>
            <a:r>
              <a:rPr lang="fr-FR" sz="1300" b="1" dirty="0" smtClean="0">
                <a:solidFill>
                  <a:srgbClr val="FF0000"/>
                </a:solidFill>
              </a:rPr>
              <a:t>de projets </a:t>
            </a:r>
            <a:r>
              <a:rPr lang="fr-FR" sz="1300" b="1" dirty="0">
                <a:solidFill>
                  <a:schemeClr val="tx1"/>
                </a:solidFill>
              </a:rPr>
              <a:t>(</a:t>
            </a:r>
            <a:r>
              <a:rPr lang="fr-FR" sz="1300" b="1" dirty="0" smtClean="0">
                <a:solidFill>
                  <a:schemeClr val="tx1"/>
                </a:solidFill>
              </a:rPr>
              <a:t>réalisables, rentables, solvables, viables) </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1280" y="764704"/>
            <a:ext cx="1365176" cy="123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15">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E71A2AA9-CF48-41DD-A4AF-81F8C9CFD313}" type="slidenum">
              <a:rPr lang="fr-FR" smtClean="0"/>
              <a:t>22</a:t>
            </a:fld>
            <a:endParaRPr lang="fr-FR"/>
          </a:p>
        </p:txBody>
      </p:sp>
      <p:sp>
        <p:nvSpPr>
          <p:cNvPr id="10"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301999007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872716"/>
            <a:ext cx="7024744" cy="1404156"/>
          </a:xfrm>
        </p:spPr>
        <p:txBody>
          <a:bodyPr>
            <a:normAutofit fontScale="90000"/>
          </a:bodyPr>
          <a:lstStyle/>
          <a:p>
            <a:r>
              <a:rPr lang="fr-FR" dirty="0" smtClean="0"/>
              <a:t>Modalités de sollicitations de prêts sur Lignes de crédits </a:t>
            </a:r>
            <a:r>
              <a:rPr lang="fr-FR" dirty="0" smtClean="0"/>
              <a:t>BAD</a:t>
            </a:r>
            <a:br>
              <a:rPr lang="fr-FR" dirty="0" smtClean="0"/>
            </a:br>
            <a:r>
              <a:rPr lang="fr-FR" sz="2000" b="1" dirty="0" smtClean="0"/>
              <a:t>(Banques commerciales&amp; EMF)</a:t>
            </a:r>
            <a:endParaRPr lang="fr-FR" sz="2000" b="1" dirty="0"/>
          </a:p>
        </p:txBody>
      </p:sp>
      <p:sp>
        <p:nvSpPr>
          <p:cNvPr id="3" name="Espace réservé du contenu 2"/>
          <p:cNvSpPr>
            <a:spLocks noGrp="1"/>
          </p:cNvSpPr>
          <p:nvPr>
            <p:ph idx="1"/>
          </p:nvPr>
        </p:nvSpPr>
        <p:spPr>
          <a:xfrm>
            <a:off x="971600" y="2420888"/>
            <a:ext cx="7056900" cy="3508977"/>
          </a:xfrm>
        </p:spPr>
        <p:txBody>
          <a:bodyPr>
            <a:normAutofit lnSpcReduction="10000"/>
          </a:bodyPr>
          <a:lstStyle/>
          <a:p>
            <a:r>
              <a:rPr lang="fr-FR" dirty="0" smtClean="0"/>
              <a:t>Compte ouvert auprès des Etablissements</a:t>
            </a:r>
          </a:p>
          <a:p>
            <a:r>
              <a:rPr lang="fr-FR" dirty="0" smtClean="0"/>
              <a:t>Lettre ou requête sollicitant le crédit</a:t>
            </a:r>
          </a:p>
          <a:p>
            <a:r>
              <a:rPr lang="fr-FR" dirty="0"/>
              <a:t>Documents administratifs de </a:t>
            </a:r>
            <a:r>
              <a:rPr lang="fr-FR" dirty="0" smtClean="0"/>
              <a:t>l’entreprise</a:t>
            </a:r>
          </a:p>
          <a:p>
            <a:r>
              <a:rPr lang="fr-FR" dirty="0"/>
              <a:t>Etudes de faisabilité</a:t>
            </a:r>
          </a:p>
          <a:p>
            <a:pPr lvl="2"/>
            <a:r>
              <a:rPr lang="fr-FR" sz="1500" dirty="0"/>
              <a:t>Présentation de l’entreprise (statuts, docs juridiques, structure du capital)</a:t>
            </a:r>
          </a:p>
          <a:p>
            <a:pPr lvl="2"/>
            <a:r>
              <a:rPr lang="fr-FR" sz="1500" dirty="0"/>
              <a:t>Stratégies (organigramme, locaux, système de gestion, produits, marché, concurrence)</a:t>
            </a:r>
          </a:p>
          <a:p>
            <a:pPr lvl="2"/>
            <a:r>
              <a:rPr lang="fr-FR" sz="1500" dirty="0"/>
              <a:t>Résultats passés éventuels</a:t>
            </a:r>
          </a:p>
          <a:p>
            <a:pPr lvl="2"/>
            <a:r>
              <a:rPr lang="fr-FR" sz="1500" dirty="0"/>
              <a:t>Plan d’affaires (Bilan, CR, Trésorerie prévisionnels)</a:t>
            </a:r>
          </a:p>
          <a:p>
            <a:r>
              <a:rPr lang="fr-FR" dirty="0" smtClean="0"/>
              <a:t>Garantie ou mobilisation du capital</a:t>
            </a:r>
            <a:endParaRPr lang="fr-FR" sz="1500" dirty="0" smtClean="0"/>
          </a:p>
        </p:txBody>
      </p:sp>
      <p:pic>
        <p:nvPicPr>
          <p:cNvPr id="8" name="Image 1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949" y="692696"/>
            <a:ext cx="1001236" cy="68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E71A2AA9-CF48-41DD-A4AF-81F8C9CFD313}" type="slidenum">
              <a:rPr lang="fr-FR" smtClean="0"/>
              <a:t>23</a:t>
            </a:fld>
            <a:endParaRPr lang="fr-FR"/>
          </a:p>
        </p:txBody>
      </p:sp>
      <p:sp>
        <p:nvSpPr>
          <p:cNvPr id="10"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406927233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490" y="764704"/>
            <a:ext cx="7024744" cy="829896"/>
          </a:xfrm>
        </p:spPr>
        <p:txBody>
          <a:bodyPr/>
          <a:lstStyle/>
          <a:p>
            <a:r>
              <a:rPr lang="fr-FR" dirty="0" smtClean="0"/>
              <a:t>LANCEMENT DU FMD</a:t>
            </a:r>
            <a:endParaRPr lang="fr-FR" dirty="0"/>
          </a:p>
        </p:txBody>
      </p:sp>
      <p:sp>
        <p:nvSpPr>
          <p:cNvPr id="7" name="Espace réservé du contenu 2"/>
          <p:cNvSpPr txBox="1">
            <a:spLocks/>
          </p:cNvSpPr>
          <p:nvPr/>
        </p:nvSpPr>
        <p:spPr>
          <a:xfrm>
            <a:off x="827584" y="1844129"/>
            <a:ext cx="4103687" cy="4321175"/>
          </a:xfrm>
          <a:prstGeom prst="rect">
            <a:avLst/>
          </a:prstGeom>
        </p:spPr>
        <p:txBody>
          <a:bodyPr vert="horz" lIns="91440" tIns="45720" rIns="91440" bIns="45720" rtlCol="0">
            <a:normAutofit fontScale="77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defRPr/>
            </a:pPr>
            <a:r>
              <a:rPr lang="fr-FR" dirty="0" smtClean="0"/>
              <a:t>En octobre 2008, suite à un appel à proposition faite aux institutions de financement de développement par le Ministère français de l’immigration, de l’intégration, de l’identité nationale et du développement solidaire , la Banque a été retenue et sollicitée pour abriter un nouveau fonds fiduciaire ouvert à plusieurs donateurs, destiné à la mobilisation des ressources et des compétences des migrants africains au service de leurs pays d’origine.</a:t>
            </a:r>
            <a:endParaRPr lang="fr-FR" dirty="0"/>
          </a:p>
        </p:txBody>
      </p:sp>
      <p:pic>
        <p:nvPicPr>
          <p:cNvPr id="8" name="Picture 2">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2205038"/>
            <a:ext cx="3067050"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1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E71A2AA9-CF48-41DD-A4AF-81F8C9CFD313}" type="slidenum">
              <a:rPr lang="fr-FR" smtClean="0"/>
              <a:t>24</a:t>
            </a:fld>
            <a:endParaRPr lang="fr-FR"/>
          </a:p>
        </p:txBody>
      </p:sp>
      <p:sp>
        <p:nvSpPr>
          <p:cNvPr id="11"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4255411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0837" y="692696"/>
            <a:ext cx="7024744" cy="649876"/>
          </a:xfrm>
        </p:spPr>
        <p:txBody>
          <a:bodyPr>
            <a:normAutofit/>
          </a:bodyPr>
          <a:lstStyle/>
          <a:p>
            <a:r>
              <a:rPr lang="fr-FR" sz="3600" dirty="0" smtClean="0"/>
              <a:t>Modalités du FMD</a:t>
            </a:r>
            <a:endParaRPr lang="fr-FR" sz="3600" dirty="0"/>
          </a:p>
        </p:txBody>
      </p:sp>
      <p:sp>
        <p:nvSpPr>
          <p:cNvPr id="4"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
        <p:nvSpPr>
          <p:cNvPr id="6" name="Espace réservé du contenu 2"/>
          <p:cNvSpPr>
            <a:spLocks noGrp="1"/>
          </p:cNvSpPr>
          <p:nvPr>
            <p:ph sz="quarter" idx="1"/>
          </p:nvPr>
        </p:nvSpPr>
        <p:spPr>
          <a:xfrm>
            <a:off x="539552" y="1268760"/>
            <a:ext cx="7992888" cy="1554163"/>
          </a:xfrm>
        </p:spPr>
        <p:txBody>
          <a:bodyPr>
            <a:normAutofit fontScale="55000" lnSpcReduction="20000"/>
          </a:bodyPr>
          <a:lstStyle/>
          <a:p>
            <a:pPr marL="274320" indent="-274320" algn="ctr" eaLnBrk="1" fontAlgn="auto" hangingPunct="1">
              <a:spcBef>
                <a:spcPts val="580"/>
              </a:spcBef>
              <a:spcAft>
                <a:spcPts val="0"/>
              </a:spcAft>
              <a:buFont typeface="Wingdings 2"/>
              <a:buChar char=""/>
              <a:defRPr/>
            </a:pPr>
            <a:r>
              <a:rPr lang="fr-FR" dirty="0" smtClean="0"/>
              <a:t>Sont éligibles les projets dont les promoteurs sont enregistrés dans un pays africain ou partenaires d’une institution africaine, intervenant dans les domaines:</a:t>
            </a:r>
          </a:p>
          <a:p>
            <a:pPr algn="ctr" eaLnBrk="1" fontAlgn="auto" hangingPunct="1">
              <a:spcBef>
                <a:spcPts val="580"/>
              </a:spcBef>
              <a:spcAft>
                <a:spcPts val="0"/>
              </a:spcAft>
              <a:buFontTx/>
              <a:buChar char="-"/>
              <a:defRPr/>
            </a:pPr>
            <a:r>
              <a:rPr lang="fr-FR" sz="1600" dirty="0" smtClean="0"/>
              <a:t>de l’appui </a:t>
            </a:r>
            <a:r>
              <a:rPr lang="fr-FR" sz="1600" b="1" dirty="0" smtClean="0">
                <a:effectLst>
                  <a:outerShdw blurRad="38100" dist="38100" dir="2700000" algn="tl">
                    <a:srgbClr val="000000">
                      <a:alpha val="43137"/>
                    </a:srgbClr>
                  </a:outerShdw>
                </a:effectLst>
              </a:rPr>
              <a:t>à l’investissement productif </a:t>
            </a:r>
            <a:r>
              <a:rPr lang="fr-FR" sz="1600" dirty="0" smtClean="0"/>
              <a:t>(individus, entreprises dont les investisseurs sont des migrants, banques IMF, opérateurs de transfert d’argent, sociétés de développement, </a:t>
            </a:r>
            <a:r>
              <a:rPr lang="fr-FR" sz="1600" dirty="0"/>
              <a:t>associations diasporiques, </a:t>
            </a:r>
            <a:r>
              <a:rPr lang="fr-FR" sz="1600" dirty="0" smtClean="0"/>
              <a:t>association </a:t>
            </a:r>
            <a:r>
              <a:rPr lang="fr-FR" sz="1600" dirty="0"/>
              <a:t>villageoise, ONG en lien avec les </a:t>
            </a:r>
            <a:r>
              <a:rPr lang="fr-FR" sz="1600" dirty="0" smtClean="0"/>
              <a:t>activités de migrants) par création de PME africaine ou mise en place de capital-risque et fonds d’investissement impliquant migrants et sociétés locales</a:t>
            </a:r>
          </a:p>
          <a:p>
            <a:pPr algn="ctr" eaLnBrk="1" fontAlgn="auto" hangingPunct="1">
              <a:spcBef>
                <a:spcPts val="580"/>
              </a:spcBef>
              <a:spcAft>
                <a:spcPts val="0"/>
              </a:spcAft>
              <a:buFontTx/>
              <a:buChar char="-"/>
              <a:defRPr/>
            </a:pPr>
            <a:r>
              <a:rPr lang="fr-FR" sz="1600" dirty="0"/>
              <a:t>d</a:t>
            </a:r>
            <a:r>
              <a:rPr lang="fr-FR" sz="1600" dirty="0" smtClean="0"/>
              <a:t>e l’appui et renforcement des projets de </a:t>
            </a:r>
            <a:r>
              <a:rPr lang="fr-FR" sz="1600" b="1" dirty="0" smtClean="0">
                <a:effectLst>
                  <a:outerShdw blurRad="38100" dist="38100" dir="2700000" algn="tl">
                    <a:srgbClr val="000000">
                      <a:alpha val="43137"/>
                    </a:srgbClr>
                  </a:outerShdw>
                </a:effectLst>
              </a:rPr>
              <a:t>développement social des communautés locales </a:t>
            </a:r>
            <a:r>
              <a:rPr lang="fr-FR" sz="1600" dirty="0" smtClean="0"/>
              <a:t>(préférence non lucratif  - individus, associations </a:t>
            </a:r>
            <a:r>
              <a:rPr lang="fr-FR" sz="1600" dirty="0"/>
              <a:t>diasporiques, associations villageoise, ONG en lien avec les </a:t>
            </a:r>
            <a:r>
              <a:rPr lang="fr-FR" sz="1600" dirty="0" smtClean="0"/>
              <a:t>activités des migrants) qui cofinancent l’infrastructures de base (éducation, santé, transport, ressources en eau et énergie) et les services publics améliorant l’environnement  d’investissement productif comme la formation professionnelle et les marchés municipaux</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769" y="2708920"/>
            <a:ext cx="703697" cy="76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ce réservé du contenu 2"/>
          <p:cNvSpPr txBox="1">
            <a:spLocks/>
          </p:cNvSpPr>
          <p:nvPr/>
        </p:nvSpPr>
        <p:spPr bwMode="auto">
          <a:xfrm>
            <a:off x="1493409" y="2708920"/>
            <a:ext cx="68040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Perpetua" pitchFamily="18" charset="0"/>
              </a:defRPr>
            </a:lvl1pPr>
            <a:lvl2pPr marL="742950" indent="-285750">
              <a:defRPr>
                <a:solidFill>
                  <a:schemeClr val="tx1"/>
                </a:solidFill>
                <a:latin typeface="Perpetua" pitchFamily="18" charset="0"/>
              </a:defRPr>
            </a:lvl2pPr>
            <a:lvl3pPr marL="1143000" indent="-228600">
              <a:defRPr>
                <a:solidFill>
                  <a:schemeClr val="tx1"/>
                </a:solidFill>
                <a:latin typeface="Perpetua" pitchFamily="18" charset="0"/>
              </a:defRPr>
            </a:lvl3pPr>
            <a:lvl4pPr marL="1600200" indent="-228600">
              <a:defRPr>
                <a:solidFill>
                  <a:schemeClr val="tx1"/>
                </a:solidFill>
                <a:latin typeface="Perpetua" pitchFamily="18" charset="0"/>
              </a:defRPr>
            </a:lvl4pPr>
            <a:lvl5pPr marL="2057400" indent="-228600">
              <a:defRPr>
                <a:solidFill>
                  <a:schemeClr val="tx1"/>
                </a:solidFill>
                <a:latin typeface="Perpetua" pitchFamily="18" charset="0"/>
              </a:defRPr>
            </a:lvl5pPr>
            <a:lvl6pPr marL="2514600" indent="-228600" fontAlgn="base">
              <a:spcBef>
                <a:spcPct val="0"/>
              </a:spcBef>
              <a:spcAft>
                <a:spcPct val="0"/>
              </a:spcAft>
              <a:defRPr>
                <a:solidFill>
                  <a:schemeClr val="tx1"/>
                </a:solidFill>
                <a:latin typeface="Perpetua" pitchFamily="18" charset="0"/>
              </a:defRPr>
            </a:lvl6pPr>
            <a:lvl7pPr marL="2971800" indent="-228600" fontAlgn="base">
              <a:spcBef>
                <a:spcPct val="0"/>
              </a:spcBef>
              <a:spcAft>
                <a:spcPct val="0"/>
              </a:spcAft>
              <a:defRPr>
                <a:solidFill>
                  <a:schemeClr val="tx1"/>
                </a:solidFill>
                <a:latin typeface="Perpetua" pitchFamily="18" charset="0"/>
              </a:defRPr>
            </a:lvl7pPr>
            <a:lvl8pPr marL="3429000" indent="-228600" fontAlgn="base">
              <a:spcBef>
                <a:spcPct val="0"/>
              </a:spcBef>
              <a:spcAft>
                <a:spcPct val="0"/>
              </a:spcAft>
              <a:defRPr>
                <a:solidFill>
                  <a:schemeClr val="tx1"/>
                </a:solidFill>
                <a:latin typeface="Perpetua" pitchFamily="18" charset="0"/>
              </a:defRPr>
            </a:lvl8pPr>
            <a:lvl9pPr marL="3886200" indent="-228600" fontAlgn="base">
              <a:spcBef>
                <a:spcPct val="0"/>
              </a:spcBef>
              <a:spcAft>
                <a:spcPct val="0"/>
              </a:spcAft>
              <a:defRPr>
                <a:solidFill>
                  <a:schemeClr val="tx1"/>
                </a:solidFill>
                <a:latin typeface="Perpetua" pitchFamily="18" charset="0"/>
              </a:defRPr>
            </a:lvl9pPr>
          </a:lstStyle>
          <a:p>
            <a:pPr algn="ctr">
              <a:spcBef>
                <a:spcPts val="575"/>
              </a:spcBef>
              <a:buClr>
                <a:schemeClr val="accent1"/>
              </a:buClr>
              <a:buSzPct val="85000"/>
              <a:buFont typeface="Wingdings 2" pitchFamily="18" charset="2"/>
              <a:buChar char=""/>
              <a:defRPr/>
            </a:pPr>
            <a:r>
              <a:rPr lang="fr-FR" sz="1600" dirty="0" smtClean="0"/>
              <a:t>Montant moyen des subventions EUR 200,000 et maximum EUR 380,000 </a:t>
            </a:r>
            <a:r>
              <a:rPr lang="fr-FR" sz="1600" b="1" dirty="0" smtClean="0">
                <a:effectLst>
                  <a:outerShdw blurRad="38100" dist="38100" dir="2700000" algn="tl">
                    <a:srgbClr val="000000">
                      <a:alpha val="43137"/>
                    </a:srgbClr>
                  </a:outerShdw>
                </a:effectLst>
              </a:rPr>
              <a:t>pour les investissements productifs</a:t>
            </a:r>
            <a:r>
              <a:rPr lang="fr-FR" sz="1600" dirty="0" smtClean="0"/>
              <a:t> et moyenne des subventions EUR 50,000 et maximum 210,000 (consortium) ou 70,000 (individus) </a:t>
            </a:r>
            <a:r>
              <a:rPr lang="fr-FR" sz="1600" b="1" dirty="0" smtClean="0">
                <a:effectLst>
                  <a:outerShdw blurRad="38100" dist="38100" dir="2700000" algn="tl">
                    <a:srgbClr val="000000">
                      <a:alpha val="43137"/>
                    </a:srgbClr>
                  </a:outerShdw>
                </a:effectLst>
              </a:rPr>
              <a:t>pour le développement local</a:t>
            </a:r>
          </a:p>
        </p:txBody>
      </p:sp>
      <p:sp>
        <p:nvSpPr>
          <p:cNvPr id="10" name="ZoneTexte 9"/>
          <p:cNvSpPr txBox="1"/>
          <p:nvPr/>
        </p:nvSpPr>
        <p:spPr>
          <a:xfrm>
            <a:off x="812592" y="3356992"/>
            <a:ext cx="7272337" cy="861774"/>
          </a:xfrm>
          <a:prstGeom prst="rect">
            <a:avLst/>
          </a:prstGeom>
          <a:noFill/>
        </p:spPr>
        <p:txBody>
          <a:bodyPr>
            <a:spAutoFit/>
          </a:bodyPr>
          <a:lstStyle/>
          <a:p>
            <a:pPr>
              <a:defRPr/>
            </a:pPr>
            <a:r>
              <a:rPr lang="fr-FR" sz="1000" dirty="0">
                <a:solidFill>
                  <a:srgbClr val="FF0000"/>
                </a:solidFill>
                <a:effectLst>
                  <a:outerShdw blurRad="38100" dist="38100" dir="2700000" algn="tl">
                    <a:srgbClr val="000000">
                      <a:alpha val="43137"/>
                    </a:srgbClr>
                  </a:outerShdw>
                </a:effectLst>
              </a:rPr>
              <a:t>CANDIDATURE :</a:t>
            </a:r>
            <a:endParaRPr lang="fr-FR" sz="1000" dirty="0"/>
          </a:p>
          <a:p>
            <a:pPr marL="285750" indent="-285750">
              <a:buFont typeface="Arial" charset="0"/>
              <a:buChar char="•"/>
              <a:defRPr/>
            </a:pPr>
            <a:r>
              <a:rPr lang="fr-FR" sz="1000" dirty="0"/>
              <a:t>S’inscrire sur </a:t>
            </a:r>
            <a:r>
              <a:rPr lang="fr-FR" sz="1000" dirty="0">
                <a:hlinkClick r:id="rId3"/>
              </a:rPr>
              <a:t>http://www.fundsforafrica.org/mdf/postuler/?lang=fr/</a:t>
            </a:r>
            <a:r>
              <a:rPr lang="fr-FR" sz="1000" dirty="0"/>
              <a:t> </a:t>
            </a:r>
          </a:p>
          <a:p>
            <a:pPr marL="285750" indent="-285750">
              <a:buFont typeface="Arial" charset="0"/>
              <a:buChar char="•"/>
              <a:defRPr/>
            </a:pPr>
            <a:r>
              <a:rPr lang="fr-FR" sz="1000" dirty="0"/>
              <a:t>Soumettre sa proposition complète</a:t>
            </a:r>
          </a:p>
          <a:p>
            <a:pPr marL="285750" indent="-285750">
              <a:buFont typeface="Arial" charset="0"/>
              <a:buChar char="•"/>
              <a:defRPr/>
            </a:pPr>
            <a:r>
              <a:rPr lang="fr-FR" sz="1000" dirty="0"/>
              <a:t>Soumettre son projet final si le promoteur est sélectionné</a:t>
            </a:r>
          </a:p>
          <a:p>
            <a:pPr marL="285750" indent="-285750">
              <a:buFont typeface="Arial" charset="0"/>
              <a:buChar char="•"/>
              <a:defRPr/>
            </a:pPr>
            <a:r>
              <a:rPr lang="fr-FR" sz="1000" dirty="0"/>
              <a:t>Approbation</a:t>
            </a:r>
          </a:p>
        </p:txBody>
      </p:sp>
      <p:sp>
        <p:nvSpPr>
          <p:cNvPr id="11" name="ZoneTexte 10"/>
          <p:cNvSpPr txBox="1"/>
          <p:nvPr/>
        </p:nvSpPr>
        <p:spPr>
          <a:xfrm>
            <a:off x="798103" y="4149080"/>
            <a:ext cx="7848600" cy="707886"/>
          </a:xfrm>
          <a:prstGeom prst="rect">
            <a:avLst/>
          </a:prstGeom>
          <a:noFill/>
        </p:spPr>
        <p:txBody>
          <a:bodyPr>
            <a:spAutoFit/>
          </a:bodyPr>
          <a:lstStyle/>
          <a:p>
            <a:pPr>
              <a:defRPr/>
            </a:pPr>
            <a:r>
              <a:rPr lang="fr-FR" sz="1000" dirty="0">
                <a:solidFill>
                  <a:srgbClr val="FF0000"/>
                </a:solidFill>
                <a:effectLst>
                  <a:outerShdw blurRad="38100" dist="38100" dir="2700000" algn="tl">
                    <a:srgbClr val="000000">
                      <a:alpha val="43137"/>
                    </a:srgbClr>
                  </a:outerShdw>
                </a:effectLst>
              </a:rPr>
              <a:t>CONDITIONS GENERALES :</a:t>
            </a:r>
            <a:endParaRPr lang="fr-FR" sz="1000" dirty="0"/>
          </a:p>
          <a:p>
            <a:pPr marL="285750" indent="-285750">
              <a:buFont typeface="Arial" charset="0"/>
              <a:buChar char="•"/>
              <a:defRPr/>
            </a:pPr>
            <a:r>
              <a:rPr lang="fr-FR" sz="1000" dirty="0"/>
              <a:t>30% de minimum de participation pour le candidat et les partenaires (si individus selon cas par cas)</a:t>
            </a:r>
          </a:p>
          <a:p>
            <a:pPr marL="285750" indent="-285750">
              <a:buFont typeface="Arial" charset="0"/>
              <a:buChar char="•"/>
              <a:defRPr/>
            </a:pPr>
            <a:r>
              <a:rPr lang="fr-FR" sz="1000" dirty="0"/>
              <a:t>15% maximum utilisé pour les dépenses en capital dont équipement et logiciels</a:t>
            </a:r>
          </a:p>
          <a:p>
            <a:pPr marL="285750" indent="-285750">
              <a:buFont typeface="Arial" charset="0"/>
              <a:buChar char="•"/>
              <a:defRPr/>
            </a:pPr>
            <a:r>
              <a:rPr lang="fr-FR" sz="1000" dirty="0"/>
              <a:t>Pas de couverture des coûts opérationnels (sauf coûts de mise en place du projet)</a:t>
            </a:r>
          </a:p>
        </p:txBody>
      </p:sp>
      <p:sp>
        <p:nvSpPr>
          <p:cNvPr id="12" name="ZoneTexte 11"/>
          <p:cNvSpPr txBox="1"/>
          <p:nvPr/>
        </p:nvSpPr>
        <p:spPr>
          <a:xfrm>
            <a:off x="755576" y="4797152"/>
            <a:ext cx="7272337" cy="1785104"/>
          </a:xfrm>
          <a:prstGeom prst="rect">
            <a:avLst/>
          </a:prstGeom>
          <a:noFill/>
        </p:spPr>
        <p:txBody>
          <a:bodyPr>
            <a:spAutoFit/>
          </a:bodyPr>
          <a:lstStyle/>
          <a:p>
            <a:pPr>
              <a:defRPr/>
            </a:pPr>
            <a:r>
              <a:rPr lang="fr-FR" sz="1000" dirty="0">
                <a:solidFill>
                  <a:srgbClr val="FF0000"/>
                </a:solidFill>
                <a:effectLst>
                  <a:outerShdw blurRad="38100" dist="38100" dir="2700000" algn="tl">
                    <a:srgbClr val="000000">
                      <a:alpha val="43137"/>
                    </a:srgbClr>
                  </a:outerShdw>
                </a:effectLst>
              </a:rPr>
              <a:t>CRITERES </a:t>
            </a:r>
            <a:r>
              <a:rPr lang="fr-FR" sz="1000" dirty="0" smtClean="0">
                <a:solidFill>
                  <a:srgbClr val="FF0000"/>
                </a:solidFill>
                <a:effectLst>
                  <a:outerShdw blurRad="38100" dist="38100" dir="2700000" algn="tl">
                    <a:srgbClr val="000000">
                      <a:alpha val="43137"/>
                    </a:srgbClr>
                  </a:outerShdw>
                </a:effectLst>
              </a:rPr>
              <a:t>D’EVALUATION</a:t>
            </a:r>
            <a:r>
              <a:rPr lang="fr-FR" sz="1000" dirty="0">
                <a:solidFill>
                  <a:srgbClr val="FF0000"/>
                </a:solidFill>
                <a:effectLst>
                  <a:outerShdw blurRad="38100" dist="38100" dir="2700000" algn="tl">
                    <a:srgbClr val="000000">
                      <a:alpha val="43137"/>
                    </a:srgbClr>
                  </a:outerShdw>
                </a:effectLst>
              </a:rPr>
              <a:t>: Les projets seront évalués sur les critères suivants (les projets incluant collaboration locale et diaspora ainsi que le partage des coûts seront privilégié):</a:t>
            </a:r>
          </a:p>
          <a:p>
            <a:pPr marL="285750" indent="-285750">
              <a:buFont typeface="Arial" charset="0"/>
              <a:buChar char="•"/>
              <a:defRPr/>
            </a:pPr>
            <a:r>
              <a:rPr lang="fr-FR" sz="1000" dirty="0"/>
              <a:t>Qualité et exhaustivité de la candidature</a:t>
            </a:r>
          </a:p>
          <a:p>
            <a:pPr marL="285750" indent="-285750">
              <a:buFont typeface="Arial" charset="0"/>
              <a:buChar char="•"/>
              <a:defRPr/>
            </a:pPr>
            <a:r>
              <a:rPr lang="fr-FR" sz="1000" dirty="0"/>
              <a:t>Pertinence de l’objectif relativement à celui du fonds</a:t>
            </a:r>
          </a:p>
          <a:p>
            <a:pPr marL="285750" indent="-285750">
              <a:buFont typeface="Arial" charset="0"/>
              <a:buChar char="•"/>
              <a:defRPr/>
            </a:pPr>
            <a:r>
              <a:rPr lang="fr-FR" sz="1000" dirty="0"/>
              <a:t>Capacité à mettre en place les activités proposées</a:t>
            </a:r>
          </a:p>
          <a:p>
            <a:pPr marL="285750" indent="-285750">
              <a:buFont typeface="Arial" charset="0"/>
              <a:buChar char="•"/>
              <a:defRPr/>
            </a:pPr>
            <a:r>
              <a:rPr lang="fr-FR" sz="1000" dirty="0"/>
              <a:t>Caractère innovant du projet</a:t>
            </a:r>
          </a:p>
          <a:p>
            <a:pPr marL="285750" indent="-285750">
              <a:buFont typeface="Arial" charset="0"/>
              <a:buChar char="•"/>
              <a:defRPr/>
            </a:pPr>
            <a:r>
              <a:rPr lang="fr-FR" sz="1000" dirty="0"/>
              <a:t>Capacité d’appropriation par la communauté locale</a:t>
            </a:r>
          </a:p>
          <a:p>
            <a:pPr marL="285750" indent="-285750">
              <a:buFont typeface="Arial" charset="0"/>
              <a:buChar char="•"/>
              <a:defRPr/>
            </a:pPr>
            <a:r>
              <a:rPr lang="fr-FR" sz="1000" dirty="0"/>
              <a:t>Soutenabilité du projet et de l’impact du projet</a:t>
            </a:r>
          </a:p>
          <a:p>
            <a:pPr marL="285750" indent="-285750">
              <a:buFont typeface="Arial" charset="0"/>
              <a:buChar char="•"/>
              <a:defRPr/>
            </a:pPr>
            <a:r>
              <a:rPr lang="fr-FR" sz="1000" dirty="0"/>
              <a:t>Capacité à reproduire le projet dans d’autres communautés</a:t>
            </a:r>
          </a:p>
          <a:p>
            <a:pPr marL="285750" indent="-285750">
              <a:buFont typeface="Arial" charset="0"/>
              <a:buChar char="•"/>
              <a:defRPr/>
            </a:pPr>
            <a:r>
              <a:rPr lang="fr-FR" sz="1000" dirty="0"/>
              <a:t>Adéquation avec les besoins locaux</a:t>
            </a:r>
          </a:p>
          <a:p>
            <a:pPr marL="285750" indent="-285750">
              <a:buFont typeface="Arial" charset="0"/>
              <a:buChar char="•"/>
              <a:defRPr/>
            </a:pPr>
            <a:r>
              <a:rPr lang="fr-FR" sz="1000" dirty="0"/>
              <a:t>Surveillance et mécanisme d’évaluation sains et efficace</a:t>
            </a:r>
          </a:p>
        </p:txBody>
      </p:sp>
      <p:pic>
        <p:nvPicPr>
          <p:cNvPr id="13" name="Image 15">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E71A2AA9-CF48-41DD-A4AF-81F8C9CFD313}" type="slidenum">
              <a:rPr lang="fr-FR" smtClean="0"/>
              <a:t>25</a:t>
            </a:fld>
            <a:endParaRPr lang="fr-FR"/>
          </a:p>
        </p:txBody>
      </p:sp>
    </p:spTree>
    <p:extLst>
      <p:ext uri="{BB962C8B-B14F-4D97-AF65-F5344CB8AC3E}">
        <p14:creationId xmlns:p14="http://schemas.microsoft.com/office/powerpoint/2010/main" val="331404731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0" nodeType="clickEffect">
                                  <p:stCondLst>
                                    <p:cond delay="0"/>
                                  </p:stCondLst>
                                  <p:childTnLst>
                                    <p:animScale>
                                      <p:cBhvr>
                                        <p:cTn id="24"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1052736"/>
            <a:ext cx="7024744" cy="757888"/>
          </a:xfrm>
        </p:spPr>
        <p:txBody>
          <a:bodyPr>
            <a:normAutofit/>
          </a:bodyPr>
          <a:lstStyle/>
          <a:p>
            <a:r>
              <a:rPr lang="fr-FR" dirty="0" smtClean="0"/>
              <a:t>LANCEMENT DU FAG</a:t>
            </a:r>
            <a:endParaRPr lang="fr-FR" dirty="0"/>
          </a:p>
        </p:txBody>
      </p:sp>
      <p:sp>
        <p:nvSpPr>
          <p:cNvPr id="7" name="Espace réservé du contenu 2"/>
          <p:cNvSpPr txBox="1">
            <a:spLocks/>
          </p:cNvSpPr>
          <p:nvPr/>
        </p:nvSpPr>
        <p:spPr>
          <a:xfrm>
            <a:off x="899592" y="2060848"/>
            <a:ext cx="3888432" cy="3960440"/>
          </a:xfrm>
          <a:prstGeom prst="rect">
            <a:avLst/>
          </a:prstGeom>
        </p:spPr>
        <p:txBody>
          <a:bodyPr vert="horz" lIns="91440" tIns="45720" rIns="91440" bIns="45720" rtlCol="0">
            <a:normAutofit fontScale="850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fr-FR" dirty="0" smtClean="0"/>
              <a:t>Le président de la Banque a annoncé le 02/06/12 en clôturant l’Assemblée Annuel 2012 à Arusha en Tanzanie, le lancement officiel du Fonds africain de garantie (</a:t>
            </a:r>
            <a:r>
              <a:rPr lang="fr-FR" dirty="0" err="1" smtClean="0"/>
              <a:t>African</a:t>
            </a:r>
            <a:r>
              <a:rPr lang="fr-FR" dirty="0" smtClean="0"/>
              <a:t> </a:t>
            </a:r>
            <a:r>
              <a:rPr lang="fr-FR" dirty="0" err="1" smtClean="0"/>
              <a:t>Guarantee</a:t>
            </a:r>
            <a:r>
              <a:rPr lang="fr-FR" dirty="0" smtClean="0"/>
              <a:t> </a:t>
            </a:r>
            <a:r>
              <a:rPr lang="fr-FR" dirty="0" err="1" smtClean="0"/>
              <a:t>Fund</a:t>
            </a:r>
            <a:r>
              <a:rPr lang="fr-FR" dirty="0" smtClean="0"/>
              <a:t>, AGF), un système de garantie propice au marché visant à faciliter l'accès au financement aux Petites et moyennes entreprises (PME) en Afrique.</a:t>
            </a:r>
            <a:endParaRPr lang="fr-FR" dirty="0"/>
          </a:p>
        </p:txBody>
      </p:sp>
      <p:pic>
        <p:nvPicPr>
          <p:cNvPr id="8" name="Picture 2">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502" y="2348880"/>
            <a:ext cx="3332761" cy="282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 1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E71A2AA9-CF48-41DD-A4AF-81F8C9CFD313}" type="slidenum">
              <a:rPr lang="fr-FR" smtClean="0"/>
              <a:t>26</a:t>
            </a:fld>
            <a:endParaRPr lang="fr-FR" dirty="0"/>
          </a:p>
        </p:txBody>
      </p:sp>
      <p:sp>
        <p:nvSpPr>
          <p:cNvPr id="11"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88954613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908720"/>
            <a:ext cx="7560840" cy="529128"/>
          </a:xfrm>
        </p:spPr>
        <p:txBody>
          <a:bodyPr>
            <a:noAutofit/>
          </a:bodyPr>
          <a:lstStyle/>
          <a:p>
            <a:r>
              <a:rPr lang="fr-FR" sz="3000" dirty="0"/>
              <a:t>Fonds Africains de Garantie - </a:t>
            </a:r>
            <a:r>
              <a:rPr lang="fr-FR" sz="3000" dirty="0" smtClean="0"/>
              <a:t>Principe</a:t>
            </a:r>
            <a:endParaRPr lang="fr-FR" sz="3000" dirty="0"/>
          </a:p>
        </p:txBody>
      </p:sp>
      <p:sp>
        <p:nvSpPr>
          <p:cNvPr id="7" name="Espace réservé du contenu 2"/>
          <p:cNvSpPr>
            <a:spLocks noGrp="1"/>
          </p:cNvSpPr>
          <p:nvPr>
            <p:ph sz="quarter" idx="1"/>
          </p:nvPr>
        </p:nvSpPr>
        <p:spPr>
          <a:xfrm>
            <a:off x="323528" y="1591816"/>
            <a:ext cx="3744416" cy="613048"/>
          </a:xfrm>
        </p:spPr>
        <p:txBody>
          <a:bodyPr>
            <a:normAutofit fontScale="85000" lnSpcReduction="20000"/>
          </a:bodyPr>
          <a:lstStyle/>
          <a:p>
            <a:r>
              <a:rPr lang="fr-FR" dirty="0" smtClean="0"/>
              <a:t>BAD ($10 Millions) et autres ($40 millions</a:t>
            </a:r>
            <a:endParaRPr lang="fr-FR" dirty="0"/>
          </a:p>
        </p:txBody>
      </p:sp>
      <p:sp>
        <p:nvSpPr>
          <p:cNvPr id="8" name="Flèche vers le bas 7"/>
          <p:cNvSpPr/>
          <p:nvPr/>
        </p:nvSpPr>
        <p:spPr>
          <a:xfrm>
            <a:off x="4173724" y="2420888"/>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contenu 2"/>
          <p:cNvSpPr txBox="1">
            <a:spLocks/>
          </p:cNvSpPr>
          <p:nvPr/>
        </p:nvSpPr>
        <p:spPr>
          <a:xfrm>
            <a:off x="501316" y="3068960"/>
            <a:ext cx="7772400" cy="870457"/>
          </a:xfrm>
          <a:prstGeom prst="rect">
            <a:avLst/>
          </a:prstGeom>
        </p:spPr>
        <p:txBody>
          <a:bodyPr vert="horz">
            <a:normAutofit fontScale="77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fr-FR" dirty="0" smtClean="0"/>
              <a:t>Institutions financières partenaires (y compris les IMF et établissements financiers non bancaires, ex- crédit-bail)</a:t>
            </a:r>
            <a:endParaRPr lang="fr-FR" dirty="0"/>
          </a:p>
        </p:txBody>
      </p:sp>
      <p:sp>
        <p:nvSpPr>
          <p:cNvPr id="10" name="Flèche vers le bas 9"/>
          <p:cNvSpPr/>
          <p:nvPr/>
        </p:nvSpPr>
        <p:spPr>
          <a:xfrm>
            <a:off x="4211960" y="5078912"/>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contenu 2"/>
          <p:cNvSpPr txBox="1">
            <a:spLocks/>
          </p:cNvSpPr>
          <p:nvPr/>
        </p:nvSpPr>
        <p:spPr>
          <a:xfrm>
            <a:off x="577788" y="5877272"/>
            <a:ext cx="7772400" cy="504056"/>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fr-FR" dirty="0" err="1" smtClean="0"/>
              <a:t>PMEs</a:t>
            </a:r>
            <a:endParaRPr lang="fr-FR" dirty="0" smtClean="0"/>
          </a:p>
        </p:txBody>
      </p:sp>
      <p:sp>
        <p:nvSpPr>
          <p:cNvPr id="12" name="Flèche vers le bas 11"/>
          <p:cNvSpPr/>
          <p:nvPr/>
        </p:nvSpPr>
        <p:spPr>
          <a:xfrm>
            <a:off x="4211960" y="3861048"/>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contenu 2"/>
          <p:cNvSpPr txBox="1">
            <a:spLocks/>
          </p:cNvSpPr>
          <p:nvPr/>
        </p:nvSpPr>
        <p:spPr>
          <a:xfrm>
            <a:off x="622063" y="4437112"/>
            <a:ext cx="3803689" cy="666564"/>
          </a:xfrm>
          <a:prstGeom prst="rect">
            <a:avLst/>
          </a:prstGeom>
        </p:spPr>
        <p:txBody>
          <a:bodyPr vert="horz">
            <a:normAutofit fontScale="850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fr-FR" sz="1800" dirty="0" smtClean="0"/>
              <a:t>Couvertures des portefeuilles de prêts au bénéfice des PME au sein des IF</a:t>
            </a:r>
            <a:endParaRPr lang="fr-FR" sz="1800" dirty="0"/>
          </a:p>
        </p:txBody>
      </p:sp>
      <p:sp>
        <p:nvSpPr>
          <p:cNvPr id="14" name="Espace réservé du contenu 2"/>
          <p:cNvSpPr txBox="1">
            <a:spLocks/>
          </p:cNvSpPr>
          <p:nvPr/>
        </p:nvSpPr>
        <p:spPr>
          <a:xfrm>
            <a:off x="4591511" y="4437112"/>
            <a:ext cx="4156953" cy="666564"/>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gn="ctr"/>
            <a:r>
              <a:rPr lang="fr-FR" sz="1800" dirty="0" smtClean="0"/>
              <a:t>Appui au développement des capacités (AT) (Productivité, compétitivité) au sein des IF</a:t>
            </a:r>
            <a:endParaRPr lang="fr-FR" sz="1800" dirty="0"/>
          </a:p>
        </p:txBody>
      </p:sp>
      <p:sp>
        <p:nvSpPr>
          <p:cNvPr id="15" name="Flèche droite 14"/>
          <p:cNvSpPr/>
          <p:nvPr/>
        </p:nvSpPr>
        <p:spPr>
          <a:xfrm>
            <a:off x="4173724" y="1700808"/>
            <a:ext cx="633811" cy="216024"/>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contenu 2"/>
          <p:cNvSpPr txBox="1">
            <a:spLocks/>
          </p:cNvSpPr>
          <p:nvPr/>
        </p:nvSpPr>
        <p:spPr>
          <a:xfrm>
            <a:off x="4932040" y="1610308"/>
            <a:ext cx="3744416" cy="613048"/>
          </a:xfrm>
          <a:prstGeom prst="rect">
            <a:avLst/>
          </a:prstGeom>
        </p:spPr>
        <p:txBody>
          <a:bodyPr vert="horz">
            <a:normAutofit fontScale="77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fr-FR" dirty="0" smtClean="0"/>
              <a:t>Objectif: $300 Millions à MLT</a:t>
            </a:r>
            <a:endParaRPr lang="fr-FR" dirty="0"/>
          </a:p>
        </p:txBody>
      </p:sp>
      <p:sp>
        <p:nvSpPr>
          <p:cNvPr id="17" name="Accolade fermante 16"/>
          <p:cNvSpPr/>
          <p:nvPr/>
        </p:nvSpPr>
        <p:spPr>
          <a:xfrm rot="5400000">
            <a:off x="4247964" y="-1863588"/>
            <a:ext cx="432048" cy="79928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8" name="Groupe 17"/>
          <p:cNvGrpSpPr/>
          <p:nvPr/>
        </p:nvGrpSpPr>
        <p:grpSpPr>
          <a:xfrm>
            <a:off x="556300" y="1916832"/>
            <a:ext cx="4844299" cy="2387988"/>
            <a:chOff x="360040" y="1916832"/>
            <a:chExt cx="5040560" cy="2387988"/>
          </a:xfrm>
        </p:grpSpPr>
        <p:sp>
          <p:nvSpPr>
            <p:cNvPr id="19" name="Rectangle 18"/>
            <p:cNvSpPr/>
            <p:nvPr/>
          </p:nvSpPr>
          <p:spPr>
            <a:xfrm>
              <a:off x="625193" y="3441594"/>
              <a:ext cx="4572000" cy="600164"/>
            </a:xfrm>
            <a:prstGeom prst="rect">
              <a:avLst/>
            </a:prstGeom>
          </p:spPr>
          <p:txBody>
            <a:bodyPr>
              <a:spAutoFit/>
            </a:bodyPr>
            <a:lstStyle/>
            <a:p>
              <a:r>
                <a:rPr lang="fr-FR" sz="1100" b="1" dirty="0">
                  <a:solidFill>
                    <a:srgbClr val="FF0000"/>
                  </a:solidFill>
                  <a:effectLst>
                    <a:outerShdw blurRad="50800" dist="50800" dir="5400000" algn="ctr" rotWithShape="0">
                      <a:srgbClr val="FFFF00"/>
                    </a:outerShdw>
                  </a:effectLst>
                </a:rPr>
                <a:t>A</a:t>
              </a:r>
              <a:r>
                <a:rPr lang="fr-FR" sz="1100" b="1" dirty="0" smtClean="0">
                  <a:solidFill>
                    <a:srgbClr val="FF0000"/>
                  </a:solidFill>
                  <a:effectLst>
                    <a:outerShdw blurRad="50800" dist="50800" dir="5400000" algn="ctr" rotWithShape="0">
                      <a:srgbClr val="FFFF00"/>
                    </a:outerShdw>
                  </a:effectLst>
                </a:rPr>
                <a:t>ttirer des fonds destinés au financement des PME qui auraient été investis dans des projets séparés donnant ainsi lieu à une fragmentation et à des coûts opérationnels élevés</a:t>
              </a:r>
              <a:endParaRPr lang="fr-FR" sz="1100" b="1" dirty="0">
                <a:solidFill>
                  <a:srgbClr val="FF0000"/>
                </a:solidFill>
                <a:effectLst>
                  <a:outerShdw blurRad="50800" dist="50800" dir="5400000" algn="ctr" rotWithShape="0">
                    <a:srgbClr val="FFFF00"/>
                  </a:outerShdw>
                </a:effectLst>
              </a:endParaRPr>
            </a:p>
          </p:txBody>
        </p:sp>
        <p:sp>
          <p:nvSpPr>
            <p:cNvPr id="20" name="Ellipse 19"/>
            <p:cNvSpPr/>
            <p:nvPr/>
          </p:nvSpPr>
          <p:spPr>
            <a:xfrm>
              <a:off x="360040" y="3224700"/>
              <a:ext cx="5040560" cy="1080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avec flèche 20"/>
            <p:cNvCxnSpPr>
              <a:stCxn id="20" idx="0"/>
            </p:cNvCxnSpPr>
            <p:nvPr/>
          </p:nvCxnSpPr>
          <p:spPr>
            <a:xfrm flipV="1">
              <a:off x="2880320" y="1916832"/>
              <a:ext cx="755576" cy="13078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e 21"/>
          <p:cNvGrpSpPr/>
          <p:nvPr/>
        </p:nvGrpSpPr>
        <p:grpSpPr>
          <a:xfrm>
            <a:off x="4620034" y="2204864"/>
            <a:ext cx="3059832" cy="864096"/>
            <a:chOff x="4620034" y="2204864"/>
            <a:chExt cx="3059832" cy="864096"/>
          </a:xfrm>
        </p:grpSpPr>
        <p:sp>
          <p:nvSpPr>
            <p:cNvPr id="23" name="Explosion 2 22"/>
            <p:cNvSpPr/>
            <p:nvPr/>
          </p:nvSpPr>
          <p:spPr>
            <a:xfrm>
              <a:off x="4620034" y="2204864"/>
              <a:ext cx="3059832" cy="864096"/>
            </a:xfrm>
            <a:prstGeom prst="irregularSeal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rot="21203083">
              <a:off x="5259815" y="2509112"/>
              <a:ext cx="1547664" cy="276999"/>
            </a:xfrm>
            <a:prstGeom prst="rect">
              <a:avLst/>
            </a:prstGeom>
          </p:spPr>
          <p:txBody>
            <a:bodyPr wrap="square">
              <a:spAutoFit/>
            </a:bodyPr>
            <a:lstStyle/>
            <a:p>
              <a:r>
                <a:rPr lang="fr-FR" sz="1200" b="1" dirty="0" smtClean="0">
                  <a:solidFill>
                    <a:srgbClr val="FF0000"/>
                  </a:solidFill>
                  <a:effectLst>
                    <a:outerShdw blurRad="50800" dist="50800" dir="5400000" algn="ctr" rotWithShape="0">
                      <a:srgbClr val="FFFF00"/>
                    </a:outerShdw>
                  </a:effectLst>
                </a:rPr>
                <a:t>INTERMEDIATION</a:t>
              </a:r>
              <a:endParaRPr lang="fr-FR" sz="1200" b="1" dirty="0">
                <a:solidFill>
                  <a:srgbClr val="FF0000"/>
                </a:solidFill>
                <a:effectLst>
                  <a:outerShdw blurRad="50800" dist="50800" dir="5400000" algn="ctr" rotWithShape="0">
                    <a:srgbClr val="FFFF00"/>
                  </a:outerShdw>
                </a:effectLst>
              </a:endParaRPr>
            </a:p>
          </p:txBody>
        </p:sp>
      </p:grpSp>
      <p:graphicFrame>
        <p:nvGraphicFramePr>
          <p:cNvPr id="25" name="Objet 24"/>
          <p:cNvGraphicFramePr>
            <a:graphicFrameLocks noChangeAspect="1"/>
          </p:cNvGraphicFramePr>
          <p:nvPr>
            <p:extLst>
              <p:ext uri="{D42A27DB-BD31-4B8C-83A1-F6EECF244321}">
                <p14:modId xmlns:p14="http://schemas.microsoft.com/office/powerpoint/2010/main" val="1434257809"/>
              </p:ext>
            </p:extLst>
          </p:nvPr>
        </p:nvGraphicFramePr>
        <p:xfrm>
          <a:off x="5071987" y="5661248"/>
          <a:ext cx="657225" cy="858837"/>
        </p:xfrm>
        <a:graphic>
          <a:graphicData uri="http://schemas.openxmlformats.org/presentationml/2006/ole">
            <mc:AlternateContent xmlns:mc="http://schemas.openxmlformats.org/markup-compatibility/2006">
              <mc:Choice xmlns:v="urn:schemas-microsoft-com:vml" Requires="v">
                <p:oleObj spid="_x0000_s2104" name="Bitmap Image" r:id="rId3" imgW="3238952" imgH="4571429" progId="PBrush">
                  <p:embed/>
                </p:oleObj>
              </mc:Choice>
              <mc:Fallback>
                <p:oleObj name="Bitmap Image" r:id="rId3" imgW="3238952" imgH="4571429"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1987" y="5661248"/>
                        <a:ext cx="6572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ZoneTexte 26"/>
          <p:cNvSpPr txBox="1"/>
          <p:nvPr/>
        </p:nvSpPr>
        <p:spPr>
          <a:xfrm>
            <a:off x="556301" y="5061921"/>
            <a:ext cx="7904131" cy="1015663"/>
          </a:xfrm>
          <a:prstGeom prst="rect">
            <a:avLst/>
          </a:prstGeom>
          <a:noFill/>
        </p:spPr>
        <p:txBody>
          <a:bodyPr wrap="square" rtlCol="0">
            <a:spAutoFit/>
          </a:bodyPr>
          <a:lstStyle/>
          <a:p>
            <a:r>
              <a:rPr lang="fr-FR" sz="2000" b="1" dirty="0" smtClean="0"/>
              <a:t>RAPPEL: La garantie est un instrument financier destiné à protéger un établissement de crédit. En cas de non remboursement d’un crédit par l’emprunteur.</a:t>
            </a:r>
            <a:endParaRPr lang="fr-FR" sz="2000" b="1" dirty="0"/>
          </a:p>
        </p:txBody>
      </p:sp>
      <p:pic>
        <p:nvPicPr>
          <p:cNvPr id="26" name="Image 15">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E71A2AA9-CF48-41DD-A4AF-81F8C9CFD313}" type="slidenum">
              <a:rPr lang="fr-FR" smtClean="0"/>
              <a:t>27</a:t>
            </a:fld>
            <a:endParaRPr lang="fr-FR"/>
          </a:p>
        </p:txBody>
      </p:sp>
      <p:sp>
        <p:nvSpPr>
          <p:cNvPr id="28"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1210058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1" nodeType="clickEffect">
                                  <p:stCondLst>
                                    <p:cond delay="0"/>
                                  </p:stCondLst>
                                  <p:childTnLst>
                                    <p:anim calcmode="lin" valueType="num">
                                      <p:cBhvr>
                                        <p:cTn id="14" dur="1000"/>
                                        <p:tgtEl>
                                          <p:spTgt spid="27"/>
                                        </p:tgtEl>
                                        <p:attrNameLst>
                                          <p:attrName>ppt_w</p:attrName>
                                        </p:attrNameLst>
                                      </p:cBhvr>
                                      <p:tavLst>
                                        <p:tav tm="0">
                                          <p:val>
                                            <p:strVal val="ppt_w"/>
                                          </p:val>
                                        </p:tav>
                                        <p:tav tm="100000">
                                          <p:val>
                                            <p:fltVal val="0"/>
                                          </p:val>
                                        </p:tav>
                                      </p:tavLst>
                                    </p:anim>
                                    <p:anim calcmode="lin" valueType="num">
                                      <p:cBhvr>
                                        <p:cTn id="15" dur="1000"/>
                                        <p:tgtEl>
                                          <p:spTgt spid="27"/>
                                        </p:tgtEl>
                                        <p:attrNameLst>
                                          <p:attrName>ppt_h</p:attrName>
                                        </p:attrNameLst>
                                      </p:cBhvr>
                                      <p:tavLst>
                                        <p:tav tm="0">
                                          <p:val>
                                            <p:strVal val="ppt_h"/>
                                          </p:val>
                                        </p:tav>
                                        <p:tav tm="100000">
                                          <p:val>
                                            <p:fltVal val="0"/>
                                          </p:val>
                                        </p:tav>
                                      </p:tavLst>
                                    </p:anim>
                                    <p:anim calcmode="lin" valueType="num">
                                      <p:cBhvr>
                                        <p:cTn id="16" dur="1000"/>
                                        <p:tgtEl>
                                          <p:spTgt spid="27"/>
                                        </p:tgtEl>
                                        <p:attrNameLst>
                                          <p:attrName>style.rotation</p:attrName>
                                        </p:attrNameLst>
                                      </p:cBhvr>
                                      <p:tavLst>
                                        <p:tav tm="0">
                                          <p:val>
                                            <p:fltVal val="0"/>
                                          </p:val>
                                        </p:tav>
                                        <p:tav tm="100000">
                                          <p:val>
                                            <p:fltVal val="90"/>
                                          </p:val>
                                        </p:tav>
                                      </p:tavLst>
                                    </p:anim>
                                    <p:animEffect transition="out" filter="fade">
                                      <p:cBhvr>
                                        <p:cTn id="17" dur="1000"/>
                                        <p:tgtEl>
                                          <p:spTgt spid="27"/>
                                        </p:tgtEl>
                                      </p:cBhvr>
                                    </p:animEffect>
                                    <p:set>
                                      <p:cBhvr>
                                        <p:cTn id="18" dur="1" fill="hold">
                                          <p:stCondLst>
                                            <p:cond delay="999"/>
                                          </p:stCondLst>
                                        </p:cTn>
                                        <p:tgtEl>
                                          <p:spTgt spid="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1000"/>
                                        <p:tgtEl>
                                          <p:spTgt spid="18"/>
                                        </p:tgtEl>
                                        <p:attrNameLst>
                                          <p:attrName>ppt_x</p:attrName>
                                        </p:attrNameLst>
                                      </p:cBhvr>
                                      <p:tavLst>
                                        <p:tav tm="0">
                                          <p:val>
                                            <p:strVal val="ppt_x"/>
                                          </p:val>
                                        </p:tav>
                                        <p:tav tm="100000">
                                          <p:val>
                                            <p:strVal val="ppt_x"/>
                                          </p:val>
                                        </p:tav>
                                      </p:tavLst>
                                    </p:anim>
                                    <p:anim calcmode="lin" valueType="num">
                                      <p:cBhvr additive="base">
                                        <p:cTn id="44" dur="1000"/>
                                        <p:tgtEl>
                                          <p:spTgt spid="18"/>
                                        </p:tgtEl>
                                        <p:attrNameLst>
                                          <p:attrName>ppt_y</p:attrName>
                                        </p:attrNameLst>
                                      </p:cBhvr>
                                      <p:tavLst>
                                        <p:tav tm="0">
                                          <p:val>
                                            <p:strVal val="ppt_y"/>
                                          </p:val>
                                        </p:tav>
                                        <p:tav tm="100000">
                                          <p:val>
                                            <p:strVal val="1+ppt_h/2"/>
                                          </p:val>
                                        </p:tav>
                                      </p:tavLst>
                                    </p:anim>
                                    <p:set>
                                      <p:cBhvr>
                                        <p:cTn id="45" dur="1" fill="hold">
                                          <p:stCondLst>
                                            <p:cond delay="9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arn(inVertical)">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1000"/>
                                        <p:tgtEl>
                                          <p:spTgt spid="22"/>
                                        </p:tgtEl>
                                        <p:attrNameLst>
                                          <p:attrName>ppt_x</p:attrName>
                                        </p:attrNameLst>
                                      </p:cBhvr>
                                      <p:tavLst>
                                        <p:tav tm="0">
                                          <p:val>
                                            <p:strVal val="ppt_x"/>
                                          </p:val>
                                        </p:tav>
                                        <p:tav tm="100000">
                                          <p:val>
                                            <p:strVal val="ppt_x"/>
                                          </p:val>
                                        </p:tav>
                                      </p:tavLst>
                                    </p:anim>
                                    <p:anim calcmode="lin" valueType="num">
                                      <p:cBhvr additive="base">
                                        <p:cTn id="67" dur="1000"/>
                                        <p:tgtEl>
                                          <p:spTgt spid="22"/>
                                        </p:tgtEl>
                                        <p:attrNameLst>
                                          <p:attrName>ppt_y</p:attrName>
                                        </p:attrNameLst>
                                      </p:cBhvr>
                                      <p:tavLst>
                                        <p:tav tm="0">
                                          <p:val>
                                            <p:strVal val="ppt_y"/>
                                          </p:val>
                                        </p:tav>
                                        <p:tav tm="100000">
                                          <p:val>
                                            <p:strVal val="1+ppt_h/2"/>
                                          </p:val>
                                        </p:tav>
                                      </p:tavLst>
                                    </p:anim>
                                    <p:set>
                                      <p:cBhvr>
                                        <p:cTn id="68" dur="1" fill="hold">
                                          <p:stCondLst>
                                            <p:cond delay="999"/>
                                          </p:stCondLst>
                                        </p:cTn>
                                        <p:tgtEl>
                                          <p:spTgt spid="2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barn(inVertical)">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p:cTn id="85" dur="500" fill="hold"/>
                                        <p:tgtEl>
                                          <p:spTgt spid="13"/>
                                        </p:tgtEl>
                                        <p:attrNameLst>
                                          <p:attrName>ppt_w</p:attrName>
                                        </p:attrNameLst>
                                      </p:cBhvr>
                                      <p:tavLst>
                                        <p:tav tm="0">
                                          <p:val>
                                            <p:fltVal val="0"/>
                                          </p:val>
                                        </p:tav>
                                        <p:tav tm="100000">
                                          <p:val>
                                            <p:strVal val="#ppt_w"/>
                                          </p:val>
                                        </p:tav>
                                      </p:tavLst>
                                    </p:anim>
                                    <p:anim calcmode="lin" valueType="num">
                                      <p:cBhvr>
                                        <p:cTn id="86" dur="500" fill="hold"/>
                                        <p:tgtEl>
                                          <p:spTgt spid="13"/>
                                        </p:tgtEl>
                                        <p:attrNameLst>
                                          <p:attrName>ppt_h</p:attrName>
                                        </p:attrNameLst>
                                      </p:cBhvr>
                                      <p:tavLst>
                                        <p:tav tm="0">
                                          <p:val>
                                            <p:fltVal val="0"/>
                                          </p:val>
                                        </p:tav>
                                        <p:tav tm="100000">
                                          <p:val>
                                            <p:strVal val="#ppt_h"/>
                                          </p:val>
                                        </p:tav>
                                      </p:tavLst>
                                    </p:anim>
                                    <p:animEffect transition="in" filter="fade">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 calcmode="lin" valueType="num">
                                      <p:cBhvr>
                                        <p:cTn id="92" dur="500" fill="hold"/>
                                        <p:tgtEl>
                                          <p:spTgt spid="14"/>
                                        </p:tgtEl>
                                        <p:attrNameLst>
                                          <p:attrName>ppt_w</p:attrName>
                                        </p:attrNameLst>
                                      </p:cBhvr>
                                      <p:tavLst>
                                        <p:tav tm="0">
                                          <p:val>
                                            <p:fltVal val="0"/>
                                          </p:val>
                                        </p:tav>
                                        <p:tav tm="100000">
                                          <p:val>
                                            <p:strVal val="#ppt_w"/>
                                          </p:val>
                                        </p:tav>
                                      </p:tavLst>
                                    </p:anim>
                                    <p:anim calcmode="lin" valueType="num">
                                      <p:cBhvr>
                                        <p:cTn id="93" dur="500" fill="hold"/>
                                        <p:tgtEl>
                                          <p:spTgt spid="14"/>
                                        </p:tgtEl>
                                        <p:attrNameLst>
                                          <p:attrName>ppt_h</p:attrName>
                                        </p:attrNameLst>
                                      </p:cBhvr>
                                      <p:tavLst>
                                        <p:tav tm="0">
                                          <p:val>
                                            <p:fltVal val="0"/>
                                          </p:val>
                                        </p:tav>
                                        <p:tav tm="100000">
                                          <p:val>
                                            <p:strVal val="#ppt_h"/>
                                          </p:val>
                                        </p:tav>
                                      </p:tavLst>
                                    </p:anim>
                                    <p:animEffect transition="in" filter="fade">
                                      <p:cBhvr>
                                        <p:cTn id="94" dur="500"/>
                                        <p:tgtEl>
                                          <p:spTgt spid="14"/>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barn(inVertical)">
                                      <p:cBhvr>
                                        <p:cTn id="99" dur="500"/>
                                        <p:tgtEl>
                                          <p:spTgt spid="10"/>
                                        </p:tgtEl>
                                      </p:cBhvr>
                                    </p:animEffect>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wipe(down)">
                                      <p:cBhvr>
                                        <p:cTn id="104" dur="580">
                                          <p:stCondLst>
                                            <p:cond delay="0"/>
                                          </p:stCondLst>
                                        </p:cTn>
                                        <p:tgtEl>
                                          <p:spTgt spid="11"/>
                                        </p:tgtEl>
                                      </p:cBhvr>
                                    </p:animEffect>
                                    <p:anim calcmode="lin" valueType="num">
                                      <p:cBhvr>
                                        <p:cTn id="10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0" dur="26">
                                          <p:stCondLst>
                                            <p:cond delay="650"/>
                                          </p:stCondLst>
                                        </p:cTn>
                                        <p:tgtEl>
                                          <p:spTgt spid="11"/>
                                        </p:tgtEl>
                                      </p:cBhvr>
                                      <p:to x="100000" y="60000"/>
                                    </p:animScale>
                                    <p:animScale>
                                      <p:cBhvr>
                                        <p:cTn id="111" dur="166" decel="50000">
                                          <p:stCondLst>
                                            <p:cond delay="676"/>
                                          </p:stCondLst>
                                        </p:cTn>
                                        <p:tgtEl>
                                          <p:spTgt spid="11"/>
                                        </p:tgtEl>
                                      </p:cBhvr>
                                      <p:to x="100000" y="100000"/>
                                    </p:animScale>
                                    <p:animScale>
                                      <p:cBhvr>
                                        <p:cTn id="112" dur="26">
                                          <p:stCondLst>
                                            <p:cond delay="1312"/>
                                          </p:stCondLst>
                                        </p:cTn>
                                        <p:tgtEl>
                                          <p:spTgt spid="11"/>
                                        </p:tgtEl>
                                      </p:cBhvr>
                                      <p:to x="100000" y="80000"/>
                                    </p:animScale>
                                    <p:animScale>
                                      <p:cBhvr>
                                        <p:cTn id="113" dur="166" decel="50000">
                                          <p:stCondLst>
                                            <p:cond delay="1338"/>
                                          </p:stCondLst>
                                        </p:cTn>
                                        <p:tgtEl>
                                          <p:spTgt spid="11"/>
                                        </p:tgtEl>
                                      </p:cBhvr>
                                      <p:to x="100000" y="100000"/>
                                    </p:animScale>
                                    <p:animScale>
                                      <p:cBhvr>
                                        <p:cTn id="114" dur="26">
                                          <p:stCondLst>
                                            <p:cond delay="1642"/>
                                          </p:stCondLst>
                                        </p:cTn>
                                        <p:tgtEl>
                                          <p:spTgt spid="11"/>
                                        </p:tgtEl>
                                      </p:cBhvr>
                                      <p:to x="100000" y="90000"/>
                                    </p:animScale>
                                    <p:animScale>
                                      <p:cBhvr>
                                        <p:cTn id="115" dur="166" decel="50000">
                                          <p:stCondLst>
                                            <p:cond delay="1668"/>
                                          </p:stCondLst>
                                        </p:cTn>
                                        <p:tgtEl>
                                          <p:spTgt spid="11"/>
                                        </p:tgtEl>
                                      </p:cBhvr>
                                      <p:to x="100000" y="100000"/>
                                    </p:animScale>
                                    <p:animScale>
                                      <p:cBhvr>
                                        <p:cTn id="116" dur="26">
                                          <p:stCondLst>
                                            <p:cond delay="1808"/>
                                          </p:stCondLst>
                                        </p:cTn>
                                        <p:tgtEl>
                                          <p:spTgt spid="11"/>
                                        </p:tgtEl>
                                      </p:cBhvr>
                                      <p:to x="100000" y="95000"/>
                                    </p:animScale>
                                    <p:animScale>
                                      <p:cBhvr>
                                        <p:cTn id="117" dur="166" decel="50000">
                                          <p:stCondLst>
                                            <p:cond delay="1834"/>
                                          </p:stCondLst>
                                        </p:cTn>
                                        <p:tgtEl>
                                          <p:spTgt spid="11"/>
                                        </p:tgtEl>
                                      </p:cBhvr>
                                      <p:to x="100000" y="100000"/>
                                    </p:animScale>
                                  </p:childTnLst>
                                </p:cTn>
                              </p:par>
                              <p:par>
                                <p:cTn id="118" presetID="26" presetClass="entr" presetSubtype="0" fill="hold" nodeType="with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wipe(down)">
                                      <p:cBhvr>
                                        <p:cTn id="120" dur="580">
                                          <p:stCondLst>
                                            <p:cond delay="0"/>
                                          </p:stCondLst>
                                        </p:cTn>
                                        <p:tgtEl>
                                          <p:spTgt spid="25"/>
                                        </p:tgtEl>
                                      </p:cBhvr>
                                    </p:animEffect>
                                    <p:anim calcmode="lin" valueType="num">
                                      <p:cBhvr>
                                        <p:cTn id="12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26" dur="26">
                                          <p:stCondLst>
                                            <p:cond delay="650"/>
                                          </p:stCondLst>
                                        </p:cTn>
                                        <p:tgtEl>
                                          <p:spTgt spid="25"/>
                                        </p:tgtEl>
                                      </p:cBhvr>
                                      <p:to x="100000" y="60000"/>
                                    </p:animScale>
                                    <p:animScale>
                                      <p:cBhvr>
                                        <p:cTn id="127" dur="166" decel="50000">
                                          <p:stCondLst>
                                            <p:cond delay="676"/>
                                          </p:stCondLst>
                                        </p:cTn>
                                        <p:tgtEl>
                                          <p:spTgt spid="25"/>
                                        </p:tgtEl>
                                      </p:cBhvr>
                                      <p:to x="100000" y="100000"/>
                                    </p:animScale>
                                    <p:animScale>
                                      <p:cBhvr>
                                        <p:cTn id="128" dur="26">
                                          <p:stCondLst>
                                            <p:cond delay="1312"/>
                                          </p:stCondLst>
                                        </p:cTn>
                                        <p:tgtEl>
                                          <p:spTgt spid="25"/>
                                        </p:tgtEl>
                                      </p:cBhvr>
                                      <p:to x="100000" y="80000"/>
                                    </p:animScale>
                                    <p:animScale>
                                      <p:cBhvr>
                                        <p:cTn id="129" dur="166" decel="50000">
                                          <p:stCondLst>
                                            <p:cond delay="1338"/>
                                          </p:stCondLst>
                                        </p:cTn>
                                        <p:tgtEl>
                                          <p:spTgt spid="25"/>
                                        </p:tgtEl>
                                      </p:cBhvr>
                                      <p:to x="100000" y="100000"/>
                                    </p:animScale>
                                    <p:animScale>
                                      <p:cBhvr>
                                        <p:cTn id="130" dur="26">
                                          <p:stCondLst>
                                            <p:cond delay="1642"/>
                                          </p:stCondLst>
                                        </p:cTn>
                                        <p:tgtEl>
                                          <p:spTgt spid="25"/>
                                        </p:tgtEl>
                                      </p:cBhvr>
                                      <p:to x="100000" y="90000"/>
                                    </p:animScale>
                                    <p:animScale>
                                      <p:cBhvr>
                                        <p:cTn id="131" dur="166" decel="50000">
                                          <p:stCondLst>
                                            <p:cond delay="1668"/>
                                          </p:stCondLst>
                                        </p:cTn>
                                        <p:tgtEl>
                                          <p:spTgt spid="25"/>
                                        </p:tgtEl>
                                      </p:cBhvr>
                                      <p:to x="100000" y="100000"/>
                                    </p:animScale>
                                    <p:animScale>
                                      <p:cBhvr>
                                        <p:cTn id="132" dur="26">
                                          <p:stCondLst>
                                            <p:cond delay="1808"/>
                                          </p:stCondLst>
                                        </p:cTn>
                                        <p:tgtEl>
                                          <p:spTgt spid="25"/>
                                        </p:tgtEl>
                                      </p:cBhvr>
                                      <p:to x="100000" y="95000"/>
                                    </p:animScale>
                                    <p:animScale>
                                      <p:cBhvr>
                                        <p:cTn id="133"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9" grpId="0"/>
      <p:bldP spid="10" grpId="0" animBg="1"/>
      <p:bldP spid="11" grpId="0"/>
      <p:bldP spid="12" grpId="0" animBg="1"/>
      <p:bldP spid="13" grpId="0"/>
      <p:bldP spid="14" grpId="0"/>
      <p:bldP spid="15" grpId="0" animBg="1"/>
      <p:bldP spid="16" grpId="0"/>
      <p:bldP spid="17" grpId="0" animBg="1"/>
      <p:bldP spid="27" grpId="0"/>
      <p:bldP spid="2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798904"/>
            <a:ext cx="7240768" cy="757888"/>
          </a:xfrm>
        </p:spPr>
        <p:txBody>
          <a:bodyPr>
            <a:normAutofit fontScale="90000"/>
          </a:bodyPr>
          <a:lstStyle/>
          <a:p>
            <a:pPr algn="ctr"/>
            <a:r>
              <a:rPr lang="fr-FR" sz="3200" dirty="0" smtClean="0"/>
              <a:t>Fonds Africains de Garantie - Utilisation</a:t>
            </a:r>
            <a:r>
              <a:rPr lang="fr-FR" sz="1800" dirty="0" smtClean="0"/>
              <a:t/>
            </a:r>
            <a:br>
              <a:rPr lang="fr-FR" sz="1800" dirty="0" smtClean="0"/>
            </a:br>
            <a:r>
              <a:rPr lang="fr-FR" sz="1400" dirty="0" smtClean="0"/>
              <a:t>$50 millions dont $10 millions de la BAD</a:t>
            </a:r>
            <a:endParaRPr lang="fr-FR" sz="1400" dirty="0"/>
          </a:p>
        </p:txBody>
      </p:sp>
      <p:grpSp>
        <p:nvGrpSpPr>
          <p:cNvPr id="7" name="Groupe 6"/>
          <p:cNvGrpSpPr/>
          <p:nvPr/>
        </p:nvGrpSpPr>
        <p:grpSpPr>
          <a:xfrm>
            <a:off x="6588224" y="4149080"/>
            <a:ext cx="1980734" cy="1482829"/>
            <a:chOff x="6993302" y="4205546"/>
            <a:chExt cx="1980734" cy="1482829"/>
          </a:xfrm>
        </p:grpSpPr>
        <p:graphicFrame>
          <p:nvGraphicFramePr>
            <p:cNvPr id="8" name="Object 4"/>
            <p:cNvGraphicFramePr>
              <a:graphicFrameLocks noChangeAspect="1"/>
            </p:cNvGraphicFramePr>
            <p:nvPr>
              <p:extLst>
                <p:ext uri="{D42A27DB-BD31-4B8C-83A1-F6EECF244321}">
                  <p14:modId xmlns:p14="http://schemas.microsoft.com/office/powerpoint/2010/main" val="3935446531"/>
                </p:ext>
              </p:extLst>
            </p:nvPr>
          </p:nvGraphicFramePr>
          <p:xfrm>
            <a:off x="6993302" y="4205546"/>
            <a:ext cx="603250" cy="709613"/>
          </p:xfrm>
          <a:graphic>
            <a:graphicData uri="http://schemas.openxmlformats.org/presentationml/2006/ole">
              <mc:AlternateContent xmlns:mc="http://schemas.openxmlformats.org/markup-compatibility/2006">
                <mc:Choice xmlns:v="urn:schemas-microsoft-com:vml" Requires="v">
                  <p:oleObj spid="_x0000_s1262" name="Clip" r:id="rId3" imgW="3192120" imgH="3749400" progId="MS_ClipArt_Gallery.2">
                    <p:embed/>
                  </p:oleObj>
                </mc:Choice>
                <mc:Fallback>
                  <p:oleObj name="Clip" r:id="rId3" imgW="3192120" imgH="37494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3302" y="4205546"/>
                          <a:ext cx="603250"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7"/>
            <p:cNvSpPr txBox="1">
              <a:spLocks noChangeArrowheads="1"/>
            </p:cNvSpPr>
            <p:nvPr/>
          </p:nvSpPr>
          <p:spPr bwMode="auto">
            <a:xfrm>
              <a:off x="7164288" y="4949711"/>
              <a:ext cx="1809748" cy="738664"/>
            </a:xfrm>
            <a:prstGeom prst="rect">
              <a:avLst/>
            </a:prstGeom>
            <a:noFill/>
            <a:ln w="9525">
              <a:noFill/>
              <a:miter lim="800000"/>
              <a:headEnd/>
              <a:tailEnd/>
            </a:ln>
            <a:effectLst/>
          </p:spPr>
          <p:txBody>
            <a:bodyPr wrap="square" anchor="ctr">
              <a:spAutoFit/>
            </a:bodyPr>
            <a:lstStyle/>
            <a:p>
              <a:r>
                <a:rPr lang="fr-FR" sz="1400" dirty="0"/>
                <a:t>Signature de </a:t>
              </a:r>
              <a:r>
                <a:rPr lang="fr-FR" sz="1400" dirty="0" smtClean="0"/>
                <a:t>l’Accord de financement avec  Garantie FAG</a:t>
              </a:r>
              <a:endParaRPr lang="fr-FR" sz="1400" dirty="0"/>
            </a:p>
          </p:txBody>
        </p:sp>
        <p:pic>
          <p:nvPicPr>
            <p:cNvPr id="10" name="Picture 18" descr="Accord"/>
            <p:cNvPicPr>
              <a:picLocks noChangeAspect="1" noChangeArrowheads="1"/>
            </p:cNvPicPr>
            <p:nvPr/>
          </p:nvPicPr>
          <p:blipFill>
            <a:blip r:embed="rId5"/>
            <a:srcRect/>
            <a:stretch>
              <a:fillRect/>
            </a:stretch>
          </p:blipFill>
          <p:spPr bwMode="auto">
            <a:xfrm>
              <a:off x="7821908" y="4349535"/>
              <a:ext cx="989013" cy="538163"/>
            </a:xfrm>
            <a:prstGeom prst="rect">
              <a:avLst/>
            </a:prstGeom>
            <a:noFill/>
            <a:ln/>
          </p:spPr>
        </p:pic>
      </p:grpSp>
      <p:grpSp>
        <p:nvGrpSpPr>
          <p:cNvPr id="11" name="Groupe 10"/>
          <p:cNvGrpSpPr/>
          <p:nvPr/>
        </p:nvGrpSpPr>
        <p:grpSpPr>
          <a:xfrm>
            <a:off x="433765" y="1704952"/>
            <a:ext cx="897875" cy="1147984"/>
            <a:chOff x="251520" y="1524061"/>
            <a:chExt cx="897875" cy="1147984"/>
          </a:xfrm>
        </p:grpSpPr>
        <p:graphicFrame>
          <p:nvGraphicFramePr>
            <p:cNvPr id="12" name="Objet 11"/>
            <p:cNvGraphicFramePr>
              <a:graphicFrameLocks noChangeAspect="1"/>
            </p:cNvGraphicFramePr>
            <p:nvPr>
              <p:extLst>
                <p:ext uri="{D42A27DB-BD31-4B8C-83A1-F6EECF244321}">
                  <p14:modId xmlns:p14="http://schemas.microsoft.com/office/powerpoint/2010/main" val="1219550024"/>
                </p:ext>
              </p:extLst>
            </p:nvPr>
          </p:nvGraphicFramePr>
          <p:xfrm>
            <a:off x="427612" y="1524061"/>
            <a:ext cx="655927" cy="858713"/>
          </p:xfrm>
          <a:graphic>
            <a:graphicData uri="http://schemas.openxmlformats.org/presentationml/2006/ole">
              <mc:AlternateContent xmlns:mc="http://schemas.openxmlformats.org/markup-compatibility/2006">
                <mc:Choice xmlns:v="urn:schemas-microsoft-com:vml" Requires="v">
                  <p:oleObj spid="_x0000_s1263" name="Bitmap Image" r:id="rId6" imgW="3238952" imgH="4571429" progId="PBrush">
                    <p:embed/>
                  </p:oleObj>
                </mc:Choice>
                <mc:Fallback>
                  <p:oleObj name="Bitmap Image" r:id="rId6" imgW="3238952" imgH="4571429"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612" y="1524061"/>
                          <a:ext cx="655927" cy="858713"/>
                        </a:xfrm>
                        <a:prstGeom prst="rect">
                          <a:avLst/>
                        </a:prstGeom>
                        <a:noFill/>
                        <a:ln>
                          <a:noFill/>
                        </a:ln>
                        <a:effectLst/>
                      </p:spPr>
                    </p:pic>
                  </p:oleObj>
                </mc:Fallback>
              </mc:AlternateContent>
            </a:graphicData>
          </a:graphic>
        </p:graphicFrame>
        <p:sp>
          <p:nvSpPr>
            <p:cNvPr id="13" name="Text Box 7"/>
            <p:cNvSpPr txBox="1">
              <a:spLocks noChangeArrowheads="1"/>
            </p:cNvSpPr>
            <p:nvPr/>
          </p:nvSpPr>
          <p:spPr bwMode="auto">
            <a:xfrm>
              <a:off x="251520" y="2364268"/>
              <a:ext cx="897875" cy="307777"/>
            </a:xfrm>
            <a:prstGeom prst="rect">
              <a:avLst/>
            </a:prstGeom>
            <a:noFill/>
            <a:ln w="9525">
              <a:noFill/>
              <a:miter lim="800000"/>
              <a:headEnd/>
              <a:tailEnd/>
            </a:ln>
            <a:effectLst/>
          </p:spPr>
          <p:txBody>
            <a:bodyPr wrap="none" anchor="ctr">
              <a:spAutoFit/>
            </a:bodyPr>
            <a:lstStyle/>
            <a:p>
              <a:r>
                <a:rPr lang="fr-FR" sz="1400" dirty="0" smtClean="0"/>
                <a:t>Promoteur</a:t>
              </a:r>
              <a:endParaRPr lang="fr-FR" sz="1400" dirty="0"/>
            </a:p>
          </p:txBody>
        </p:sp>
      </p:grpSp>
      <p:grpSp>
        <p:nvGrpSpPr>
          <p:cNvPr id="14" name="Groupe 13"/>
          <p:cNvGrpSpPr/>
          <p:nvPr/>
        </p:nvGrpSpPr>
        <p:grpSpPr>
          <a:xfrm>
            <a:off x="6717641" y="2253476"/>
            <a:ext cx="1310743" cy="1751588"/>
            <a:chOff x="6717641" y="2253476"/>
            <a:chExt cx="1310743" cy="1751588"/>
          </a:xfrm>
        </p:grpSpPr>
        <p:cxnSp>
          <p:nvCxnSpPr>
            <p:cNvPr id="15" name="Connecteur droit avec flèche 14"/>
            <p:cNvCxnSpPr/>
            <p:nvPr/>
          </p:nvCxnSpPr>
          <p:spPr>
            <a:xfrm>
              <a:off x="8028384" y="2253476"/>
              <a:ext cx="0" cy="175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 Box 7"/>
            <p:cNvSpPr txBox="1">
              <a:spLocks noChangeArrowheads="1"/>
            </p:cNvSpPr>
            <p:nvPr/>
          </p:nvSpPr>
          <p:spPr bwMode="auto">
            <a:xfrm>
              <a:off x="6717641" y="2716301"/>
              <a:ext cx="1310743" cy="523220"/>
            </a:xfrm>
            <a:prstGeom prst="rect">
              <a:avLst/>
            </a:prstGeom>
            <a:noFill/>
            <a:ln w="9525">
              <a:noFill/>
              <a:miter lim="800000"/>
              <a:headEnd/>
              <a:tailEnd/>
            </a:ln>
            <a:effectLst>
              <a:outerShdw blurRad="50800" dist="50800" dir="5400000" algn="ctr" rotWithShape="0">
                <a:srgbClr val="FFFF00"/>
              </a:outerShdw>
            </a:effectLst>
          </p:spPr>
          <p:txBody>
            <a:bodyPr wrap="none" anchor="ctr">
              <a:spAutoFit/>
            </a:bodyPr>
            <a:lstStyle/>
            <a:p>
              <a:r>
                <a:rPr lang="fr-FR" sz="1400" b="1" dirty="0" smtClean="0">
                  <a:solidFill>
                    <a:srgbClr val="FF0000"/>
                  </a:solidFill>
                </a:rPr>
                <a:t>Eligibilité</a:t>
              </a:r>
            </a:p>
            <a:p>
              <a:r>
                <a:rPr lang="fr-FR" sz="1400" b="1" dirty="0" smtClean="0">
                  <a:solidFill>
                    <a:srgbClr val="FF0000"/>
                  </a:solidFill>
                </a:rPr>
                <a:t>au FAG ou AGF</a:t>
              </a:r>
              <a:endParaRPr lang="fr-FR" sz="1400" b="1" dirty="0">
                <a:solidFill>
                  <a:srgbClr val="FF0000"/>
                </a:solidFill>
              </a:endParaRPr>
            </a:p>
          </p:txBody>
        </p:sp>
      </p:grpSp>
      <p:grpSp>
        <p:nvGrpSpPr>
          <p:cNvPr id="17" name="Groupe 16"/>
          <p:cNvGrpSpPr/>
          <p:nvPr/>
        </p:nvGrpSpPr>
        <p:grpSpPr>
          <a:xfrm>
            <a:off x="4355976" y="4144248"/>
            <a:ext cx="2160240" cy="858838"/>
            <a:chOff x="4355976" y="4144248"/>
            <a:chExt cx="2494504" cy="858838"/>
          </a:xfrm>
        </p:grpSpPr>
        <p:cxnSp>
          <p:nvCxnSpPr>
            <p:cNvPr id="18" name="Connecteur droit avec flèche 17"/>
            <p:cNvCxnSpPr/>
            <p:nvPr/>
          </p:nvCxnSpPr>
          <p:spPr>
            <a:xfrm flipH="1">
              <a:off x="5220072" y="4586646"/>
              <a:ext cx="1630408" cy="6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9" name="Objet 18"/>
            <p:cNvGraphicFramePr>
              <a:graphicFrameLocks noChangeAspect="1"/>
            </p:cNvGraphicFramePr>
            <p:nvPr>
              <p:extLst>
                <p:ext uri="{D42A27DB-BD31-4B8C-83A1-F6EECF244321}">
                  <p14:modId xmlns:p14="http://schemas.microsoft.com/office/powerpoint/2010/main" val="1928832398"/>
                </p:ext>
              </p:extLst>
            </p:nvPr>
          </p:nvGraphicFramePr>
          <p:xfrm>
            <a:off x="4355976" y="4144248"/>
            <a:ext cx="655637" cy="858838"/>
          </p:xfrm>
          <a:graphic>
            <a:graphicData uri="http://schemas.openxmlformats.org/presentationml/2006/ole">
              <mc:AlternateContent xmlns:mc="http://schemas.openxmlformats.org/markup-compatibility/2006">
                <mc:Choice xmlns:v="urn:schemas-microsoft-com:vml" Requires="v">
                  <p:oleObj spid="_x0000_s1264" name="Bitmap Image" r:id="rId8" imgW="3238952" imgH="4571429" progId="PBrush">
                    <p:embed/>
                  </p:oleObj>
                </mc:Choice>
                <mc:Fallback>
                  <p:oleObj name="Bitmap Image" r:id="rId8" imgW="3238952" imgH="4571429"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4144248"/>
                          <a:ext cx="655637"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0" name="Groupe 19"/>
          <p:cNvGrpSpPr/>
          <p:nvPr/>
        </p:nvGrpSpPr>
        <p:grpSpPr>
          <a:xfrm>
            <a:off x="3532448" y="1745859"/>
            <a:ext cx="4783967" cy="595906"/>
            <a:chOff x="3532448" y="1745859"/>
            <a:chExt cx="4783967" cy="595906"/>
          </a:xfrm>
        </p:grpSpPr>
        <p:graphicFrame>
          <p:nvGraphicFramePr>
            <p:cNvPr id="21" name="Objet 20"/>
            <p:cNvGraphicFramePr>
              <a:graphicFrameLocks noChangeAspect="1"/>
            </p:cNvGraphicFramePr>
            <p:nvPr>
              <p:extLst>
                <p:ext uri="{D42A27DB-BD31-4B8C-83A1-F6EECF244321}">
                  <p14:modId xmlns:p14="http://schemas.microsoft.com/office/powerpoint/2010/main" val="1180144454"/>
                </p:ext>
              </p:extLst>
            </p:nvPr>
          </p:nvGraphicFramePr>
          <p:xfrm>
            <a:off x="4283968" y="1745859"/>
            <a:ext cx="776287" cy="477838"/>
          </p:xfrm>
          <a:graphic>
            <a:graphicData uri="http://schemas.openxmlformats.org/presentationml/2006/ole">
              <mc:AlternateContent xmlns:mc="http://schemas.openxmlformats.org/markup-compatibility/2006">
                <mc:Choice xmlns:v="urn:schemas-microsoft-com:vml" Requires="v">
                  <p:oleObj spid="_x0000_s1265" name="Bitmap Image" r:id="rId9" imgW="3085992" imgH="2038293" progId="PBrush">
                    <p:embed/>
                  </p:oleObj>
                </mc:Choice>
                <mc:Fallback>
                  <p:oleObj name="Bitmap Image" r:id="rId9" imgW="3085992" imgH="2038293" progId="PBrush">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3968" y="1745859"/>
                          <a:ext cx="776287"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 Box 7"/>
            <p:cNvSpPr txBox="1">
              <a:spLocks noChangeArrowheads="1"/>
            </p:cNvSpPr>
            <p:nvPr/>
          </p:nvSpPr>
          <p:spPr bwMode="auto">
            <a:xfrm>
              <a:off x="5148064" y="1818545"/>
              <a:ext cx="3168351" cy="523220"/>
            </a:xfrm>
            <a:prstGeom prst="rect">
              <a:avLst/>
            </a:prstGeom>
            <a:noFill/>
            <a:ln w="9525">
              <a:noFill/>
              <a:miter lim="800000"/>
              <a:headEnd/>
              <a:tailEnd/>
            </a:ln>
            <a:effectLst/>
          </p:spPr>
          <p:txBody>
            <a:bodyPr wrap="square" anchor="ctr">
              <a:spAutoFit/>
            </a:bodyPr>
            <a:lstStyle/>
            <a:p>
              <a:r>
                <a:rPr lang="fr-FR" sz="1400" dirty="0" smtClean="0"/>
                <a:t>Comité de crédit en vue d’obtenir le financement sollicité</a:t>
              </a:r>
              <a:endParaRPr lang="fr-FR" sz="1400" dirty="0"/>
            </a:p>
          </p:txBody>
        </p:sp>
        <p:cxnSp>
          <p:nvCxnSpPr>
            <p:cNvPr id="23" name="Connecteur droit avec flèche 22"/>
            <p:cNvCxnSpPr/>
            <p:nvPr/>
          </p:nvCxnSpPr>
          <p:spPr>
            <a:xfrm>
              <a:off x="3532448" y="2048494"/>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4" name="Groupe 23"/>
          <p:cNvGrpSpPr/>
          <p:nvPr/>
        </p:nvGrpSpPr>
        <p:grpSpPr>
          <a:xfrm>
            <a:off x="2136298" y="4077072"/>
            <a:ext cx="1355582" cy="1008112"/>
            <a:chOff x="2136298" y="4077072"/>
            <a:chExt cx="1355582" cy="1008112"/>
          </a:xfrm>
        </p:grpSpPr>
        <p:sp>
          <p:nvSpPr>
            <p:cNvPr id="25" name="Losange 24"/>
            <p:cNvSpPr/>
            <p:nvPr/>
          </p:nvSpPr>
          <p:spPr>
            <a:xfrm>
              <a:off x="2136298" y="4101989"/>
              <a:ext cx="1355582" cy="983195"/>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 Box 7"/>
            <p:cNvSpPr txBox="1">
              <a:spLocks noChangeArrowheads="1"/>
            </p:cNvSpPr>
            <p:nvPr/>
          </p:nvSpPr>
          <p:spPr bwMode="auto">
            <a:xfrm>
              <a:off x="2363299" y="4077072"/>
              <a:ext cx="942502" cy="830997"/>
            </a:xfrm>
            <a:prstGeom prst="rect">
              <a:avLst/>
            </a:prstGeom>
            <a:noFill/>
            <a:ln w="9525">
              <a:noFill/>
              <a:miter lim="800000"/>
              <a:headEnd/>
              <a:tailEnd/>
            </a:ln>
            <a:effectLst/>
          </p:spPr>
          <p:txBody>
            <a:bodyPr wrap="none" anchor="ctr">
              <a:spAutoFit/>
            </a:bodyPr>
            <a:lstStyle/>
            <a:p>
              <a:pPr algn="ctr"/>
              <a:r>
                <a:rPr lang="fr-FR" sz="1600" dirty="0" smtClean="0"/>
                <a:t>Si</a:t>
              </a:r>
            </a:p>
            <a:p>
              <a:pPr algn="ctr"/>
              <a:r>
                <a:rPr lang="fr-FR" sz="1600" dirty="0" smtClean="0"/>
                <a:t>réalisation</a:t>
              </a:r>
            </a:p>
            <a:p>
              <a:pPr algn="ctr"/>
              <a:r>
                <a:rPr lang="fr-FR" sz="1600" dirty="0" smtClean="0"/>
                <a:t>Du risque</a:t>
              </a:r>
              <a:endParaRPr lang="fr-FR" sz="1600" dirty="0"/>
            </a:p>
          </p:txBody>
        </p:sp>
      </p:grpSp>
      <p:grpSp>
        <p:nvGrpSpPr>
          <p:cNvPr id="27" name="Groupe 26"/>
          <p:cNvGrpSpPr/>
          <p:nvPr/>
        </p:nvGrpSpPr>
        <p:grpSpPr>
          <a:xfrm>
            <a:off x="2263928" y="2492896"/>
            <a:ext cx="3388192" cy="1600525"/>
            <a:chOff x="2267744" y="2501464"/>
            <a:chExt cx="3388192" cy="1600525"/>
          </a:xfrm>
        </p:grpSpPr>
        <p:sp>
          <p:nvSpPr>
            <p:cNvPr id="28" name="AutoShape 100"/>
            <p:cNvSpPr>
              <a:spLocks noChangeArrowheads="1"/>
            </p:cNvSpPr>
            <p:nvPr/>
          </p:nvSpPr>
          <p:spPr bwMode="auto">
            <a:xfrm>
              <a:off x="2483768" y="3107432"/>
              <a:ext cx="609600" cy="609600"/>
            </a:xfrm>
            <a:prstGeom prst="flowChartDocument">
              <a:avLst/>
            </a:prstGeom>
            <a:noFill/>
            <a:ln w="9525">
              <a:solidFill>
                <a:schemeClr val="tx1"/>
              </a:solidFill>
              <a:miter lim="800000"/>
              <a:headEnd/>
              <a:tailEnd/>
            </a:ln>
            <a:effectLst/>
          </p:spPr>
          <p:txBody>
            <a:bodyPr wrap="none" anchor="ctr"/>
            <a:lstStyle/>
            <a:p>
              <a:r>
                <a:rPr lang="fr-FR" dirty="0" smtClean="0"/>
                <a:t>FAG</a:t>
              </a:r>
              <a:endParaRPr lang="fr-FR" dirty="0"/>
            </a:p>
          </p:txBody>
        </p:sp>
        <p:sp>
          <p:nvSpPr>
            <p:cNvPr id="29" name="Text Box 7"/>
            <p:cNvSpPr txBox="1">
              <a:spLocks noChangeArrowheads="1"/>
            </p:cNvSpPr>
            <p:nvPr/>
          </p:nvSpPr>
          <p:spPr bwMode="auto">
            <a:xfrm>
              <a:off x="3099653" y="3004210"/>
              <a:ext cx="2556283" cy="738664"/>
            </a:xfrm>
            <a:prstGeom prst="rect">
              <a:avLst/>
            </a:prstGeom>
            <a:noFill/>
            <a:ln w="9525">
              <a:noFill/>
              <a:miter lim="800000"/>
              <a:headEnd/>
              <a:tailEnd/>
            </a:ln>
            <a:effectLst>
              <a:outerShdw blurRad="50800" dist="50800" dir="5400000" algn="ctr" rotWithShape="0">
                <a:srgbClr val="FFFF00"/>
              </a:outerShdw>
            </a:effectLst>
          </p:spPr>
          <p:txBody>
            <a:bodyPr wrap="square" anchor="ctr">
              <a:spAutoFit/>
            </a:bodyPr>
            <a:lstStyle/>
            <a:p>
              <a:r>
                <a:rPr lang="fr-FR" sz="1400" b="1" dirty="0" smtClean="0">
                  <a:solidFill>
                    <a:srgbClr val="FF0000"/>
                  </a:solidFill>
                </a:rPr>
                <a:t>Justification et réalisation</a:t>
              </a:r>
            </a:p>
            <a:p>
              <a:r>
                <a:rPr lang="fr-FR" sz="1400" b="1" dirty="0" smtClean="0">
                  <a:solidFill>
                    <a:srgbClr val="FF0000"/>
                  </a:solidFill>
                </a:rPr>
                <a:t>De la couverture (X% des pertes potentiels remboursés)</a:t>
              </a:r>
              <a:endParaRPr lang="fr-FR" sz="1400" b="1" dirty="0">
                <a:solidFill>
                  <a:srgbClr val="FF0000"/>
                </a:solidFill>
              </a:endParaRPr>
            </a:p>
          </p:txBody>
        </p:sp>
        <p:cxnSp>
          <p:nvCxnSpPr>
            <p:cNvPr id="30" name="Connecteur droit avec flèche 29"/>
            <p:cNvCxnSpPr/>
            <p:nvPr/>
          </p:nvCxnSpPr>
          <p:spPr>
            <a:xfrm flipV="1">
              <a:off x="2915816" y="2522218"/>
              <a:ext cx="0" cy="5852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2627784" y="2501464"/>
              <a:ext cx="0" cy="639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stCxn id="25" idx="0"/>
            </p:cNvCxnSpPr>
            <p:nvPr/>
          </p:nvCxnSpPr>
          <p:spPr>
            <a:xfrm flipV="1">
              <a:off x="2814089" y="3676731"/>
              <a:ext cx="4199" cy="4252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 Box 7"/>
            <p:cNvSpPr txBox="1">
              <a:spLocks noChangeArrowheads="1"/>
            </p:cNvSpPr>
            <p:nvPr/>
          </p:nvSpPr>
          <p:spPr bwMode="auto">
            <a:xfrm>
              <a:off x="2267744" y="3743758"/>
              <a:ext cx="439544" cy="307777"/>
            </a:xfrm>
            <a:prstGeom prst="rect">
              <a:avLst/>
            </a:prstGeom>
            <a:noFill/>
            <a:ln w="9525">
              <a:noFill/>
              <a:miter lim="800000"/>
              <a:headEnd/>
              <a:tailEnd/>
            </a:ln>
            <a:effectLst/>
          </p:spPr>
          <p:txBody>
            <a:bodyPr wrap="none" anchor="ctr">
              <a:spAutoFit/>
            </a:bodyPr>
            <a:lstStyle/>
            <a:p>
              <a:r>
                <a:rPr lang="fr-FR" sz="1400" dirty="0" smtClean="0"/>
                <a:t>Oui</a:t>
              </a:r>
              <a:endParaRPr lang="fr-FR" sz="1400" dirty="0"/>
            </a:p>
          </p:txBody>
        </p:sp>
      </p:grpSp>
      <p:grpSp>
        <p:nvGrpSpPr>
          <p:cNvPr id="39" name="Groupe 38"/>
          <p:cNvGrpSpPr/>
          <p:nvPr/>
        </p:nvGrpSpPr>
        <p:grpSpPr>
          <a:xfrm>
            <a:off x="643000" y="4345359"/>
            <a:ext cx="1552736" cy="1387897"/>
            <a:chOff x="643000" y="4345359"/>
            <a:chExt cx="1552736" cy="1387897"/>
          </a:xfrm>
        </p:grpSpPr>
        <p:sp>
          <p:nvSpPr>
            <p:cNvPr id="35" name="Trapèze 34"/>
            <p:cNvSpPr/>
            <p:nvPr/>
          </p:nvSpPr>
          <p:spPr>
            <a:xfrm>
              <a:off x="643000" y="5229200"/>
              <a:ext cx="1048680" cy="504056"/>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Text Box 7"/>
            <p:cNvSpPr txBox="1">
              <a:spLocks noChangeArrowheads="1"/>
            </p:cNvSpPr>
            <p:nvPr/>
          </p:nvSpPr>
          <p:spPr bwMode="auto">
            <a:xfrm>
              <a:off x="983340" y="5303597"/>
              <a:ext cx="420308" cy="338554"/>
            </a:xfrm>
            <a:prstGeom prst="rect">
              <a:avLst/>
            </a:prstGeom>
            <a:noFill/>
            <a:ln w="9525">
              <a:noFill/>
              <a:miter lim="800000"/>
              <a:headEnd/>
              <a:tailEnd/>
            </a:ln>
            <a:effectLst/>
          </p:spPr>
          <p:txBody>
            <a:bodyPr wrap="none" anchor="ctr">
              <a:spAutoFit/>
            </a:bodyPr>
            <a:lstStyle/>
            <a:p>
              <a:r>
                <a:rPr lang="fr-FR" sz="1600" dirty="0" smtClean="0"/>
                <a:t>Fin</a:t>
              </a:r>
              <a:endParaRPr lang="fr-FR" sz="1600" dirty="0"/>
            </a:p>
          </p:txBody>
        </p:sp>
        <p:cxnSp>
          <p:nvCxnSpPr>
            <p:cNvPr id="37" name="Connecteur en angle 36"/>
            <p:cNvCxnSpPr>
              <a:stCxn id="25" idx="1"/>
              <a:endCxn id="35" idx="0"/>
            </p:cNvCxnSpPr>
            <p:nvPr/>
          </p:nvCxnSpPr>
          <p:spPr>
            <a:xfrm rot="10800000" flipV="1">
              <a:off x="1167340" y="4593586"/>
              <a:ext cx="968958" cy="63561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1727338" y="4345359"/>
              <a:ext cx="468398" cy="307777"/>
            </a:xfrm>
            <a:prstGeom prst="rect">
              <a:avLst/>
            </a:prstGeom>
            <a:noFill/>
            <a:ln w="9525">
              <a:noFill/>
              <a:miter lim="800000"/>
              <a:headEnd/>
              <a:tailEnd/>
            </a:ln>
            <a:effectLst/>
          </p:spPr>
          <p:txBody>
            <a:bodyPr wrap="none" anchor="ctr">
              <a:spAutoFit/>
            </a:bodyPr>
            <a:lstStyle/>
            <a:p>
              <a:r>
                <a:rPr lang="fr-FR" sz="1400" dirty="0" smtClean="0"/>
                <a:t>Non</a:t>
              </a:r>
              <a:endParaRPr lang="fr-FR" sz="1400" dirty="0"/>
            </a:p>
          </p:txBody>
        </p:sp>
      </p:grpSp>
      <p:grpSp>
        <p:nvGrpSpPr>
          <p:cNvPr id="3" name="Groupe 2"/>
          <p:cNvGrpSpPr/>
          <p:nvPr/>
        </p:nvGrpSpPr>
        <p:grpSpPr>
          <a:xfrm>
            <a:off x="1259632" y="1375903"/>
            <a:ext cx="2448272" cy="1261009"/>
            <a:chOff x="1259632" y="1375903"/>
            <a:chExt cx="2448272" cy="1261009"/>
          </a:xfrm>
        </p:grpSpPr>
        <p:pic>
          <p:nvPicPr>
            <p:cNvPr id="41"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60104" y="1646312"/>
              <a:ext cx="1447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2" name="Connecteur droit avec flèche 41"/>
            <p:cNvCxnSpPr>
              <a:endCxn id="41" idx="1"/>
            </p:cNvCxnSpPr>
            <p:nvPr/>
          </p:nvCxnSpPr>
          <p:spPr>
            <a:xfrm>
              <a:off x="1259632" y="2129956"/>
              <a:ext cx="1000472" cy="11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 Box 7"/>
            <p:cNvSpPr txBox="1">
              <a:spLocks noChangeArrowheads="1"/>
            </p:cNvSpPr>
            <p:nvPr/>
          </p:nvSpPr>
          <p:spPr bwMode="auto">
            <a:xfrm>
              <a:off x="1285628" y="1375903"/>
              <a:ext cx="2381580" cy="461665"/>
            </a:xfrm>
            <a:prstGeom prst="rect">
              <a:avLst/>
            </a:prstGeom>
            <a:noFill/>
            <a:ln w="9525">
              <a:noFill/>
              <a:miter lim="800000"/>
              <a:headEnd/>
              <a:tailEnd/>
            </a:ln>
            <a:effectLst/>
          </p:spPr>
          <p:txBody>
            <a:bodyPr wrap="square" anchor="ctr">
              <a:spAutoFit/>
            </a:bodyPr>
            <a:lstStyle/>
            <a:p>
              <a:pPr algn="r"/>
              <a:r>
                <a:rPr lang="fr-FR" sz="1400" dirty="0" smtClean="0"/>
                <a:t>IF partenaires</a:t>
              </a:r>
            </a:p>
            <a:p>
              <a:pPr algn="r"/>
              <a:r>
                <a:rPr lang="fr-FR" sz="1000" dirty="0" smtClean="0"/>
                <a:t>(</a:t>
              </a:r>
              <a:r>
                <a:rPr lang="fr-FR" sz="1000" dirty="0" err="1" smtClean="0"/>
                <a:t>Couv</a:t>
              </a:r>
              <a:r>
                <a:rPr lang="fr-FR" sz="1000" dirty="0" smtClean="0"/>
                <a:t> PT + AT)</a:t>
              </a:r>
              <a:endParaRPr lang="fr-FR" sz="1000" dirty="0"/>
            </a:p>
          </p:txBody>
        </p:sp>
        <p:sp>
          <p:nvSpPr>
            <p:cNvPr id="44" name="Text Box 7"/>
            <p:cNvSpPr txBox="1">
              <a:spLocks noChangeArrowheads="1"/>
            </p:cNvSpPr>
            <p:nvPr/>
          </p:nvSpPr>
          <p:spPr bwMode="auto">
            <a:xfrm>
              <a:off x="1403648" y="1868346"/>
              <a:ext cx="1010073" cy="523220"/>
            </a:xfrm>
            <a:prstGeom prst="rect">
              <a:avLst/>
            </a:prstGeom>
            <a:noFill/>
            <a:ln w="9525">
              <a:noFill/>
              <a:miter lim="800000"/>
              <a:headEnd/>
              <a:tailEnd/>
            </a:ln>
            <a:effectLst/>
          </p:spPr>
          <p:txBody>
            <a:bodyPr wrap="square" anchor="ctr">
              <a:spAutoFit/>
            </a:bodyPr>
            <a:lstStyle/>
            <a:p>
              <a:r>
                <a:rPr lang="fr-FR" sz="1400" dirty="0" smtClean="0"/>
                <a:t>Requête </a:t>
              </a:r>
            </a:p>
            <a:p>
              <a:r>
                <a:rPr lang="fr-FR" sz="1400" dirty="0" smtClean="0"/>
                <a:t>Financement</a:t>
              </a:r>
              <a:endParaRPr lang="fr-FR" sz="1400" dirty="0"/>
            </a:p>
          </p:txBody>
        </p:sp>
      </p:grpSp>
      <p:grpSp>
        <p:nvGrpSpPr>
          <p:cNvPr id="45" name="Groupe 44"/>
          <p:cNvGrpSpPr/>
          <p:nvPr/>
        </p:nvGrpSpPr>
        <p:grpSpPr>
          <a:xfrm>
            <a:off x="827584" y="3102496"/>
            <a:ext cx="900100" cy="737066"/>
            <a:chOff x="827584" y="3102496"/>
            <a:chExt cx="900100" cy="737066"/>
          </a:xfrm>
        </p:grpSpPr>
        <p:sp>
          <p:nvSpPr>
            <p:cNvPr id="46" name="Flèche vers le haut 45"/>
            <p:cNvSpPr/>
            <p:nvPr/>
          </p:nvSpPr>
          <p:spPr>
            <a:xfrm>
              <a:off x="1312179" y="3102496"/>
              <a:ext cx="298631" cy="4872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Text Box 7"/>
            <p:cNvSpPr txBox="1">
              <a:spLocks noChangeArrowheads="1"/>
            </p:cNvSpPr>
            <p:nvPr/>
          </p:nvSpPr>
          <p:spPr bwMode="auto">
            <a:xfrm>
              <a:off x="894110" y="3258343"/>
              <a:ext cx="391517" cy="307777"/>
            </a:xfrm>
            <a:prstGeom prst="rect">
              <a:avLst/>
            </a:prstGeom>
            <a:noFill/>
            <a:ln w="9525">
              <a:noFill/>
              <a:miter lim="800000"/>
              <a:headEnd/>
              <a:tailEnd/>
            </a:ln>
            <a:effectLst/>
          </p:spPr>
          <p:txBody>
            <a:bodyPr wrap="none" anchor="ctr">
              <a:spAutoFit/>
            </a:bodyPr>
            <a:lstStyle/>
            <a:p>
              <a:r>
                <a:rPr lang="fr-FR" sz="1400" b="1" dirty="0" smtClean="0">
                  <a:solidFill>
                    <a:srgbClr val="FF0000"/>
                  </a:solidFill>
                </a:rPr>
                <a:t>AT</a:t>
              </a:r>
              <a:endParaRPr lang="fr-FR" sz="1400" b="1" dirty="0">
                <a:solidFill>
                  <a:srgbClr val="FF0000"/>
                </a:solidFill>
              </a:endParaRPr>
            </a:p>
          </p:txBody>
        </p:sp>
        <p:sp>
          <p:nvSpPr>
            <p:cNvPr id="48" name="Text Box 7"/>
            <p:cNvSpPr txBox="1">
              <a:spLocks noChangeArrowheads="1"/>
            </p:cNvSpPr>
            <p:nvPr/>
          </p:nvSpPr>
          <p:spPr bwMode="auto">
            <a:xfrm>
              <a:off x="827584" y="3501008"/>
              <a:ext cx="900100" cy="338554"/>
            </a:xfrm>
            <a:prstGeom prst="rect">
              <a:avLst/>
            </a:prstGeom>
            <a:noFill/>
            <a:ln w="9525">
              <a:noFill/>
              <a:miter lim="800000"/>
              <a:headEnd/>
              <a:tailEnd/>
            </a:ln>
            <a:effectLst/>
          </p:spPr>
          <p:txBody>
            <a:bodyPr wrap="square" anchor="ctr">
              <a:spAutoFit/>
            </a:bodyPr>
            <a:lstStyle/>
            <a:p>
              <a:pPr algn="ctr"/>
              <a:r>
                <a:rPr lang="fr-FR" sz="1600" dirty="0" smtClean="0"/>
                <a:t>Rappel</a:t>
              </a:r>
              <a:endParaRPr lang="fr-FR" sz="1600" dirty="0"/>
            </a:p>
          </p:txBody>
        </p:sp>
      </p:grpSp>
      <p:sp>
        <p:nvSpPr>
          <p:cNvPr id="49" name="Plaque 48"/>
          <p:cNvSpPr/>
          <p:nvPr/>
        </p:nvSpPr>
        <p:spPr>
          <a:xfrm>
            <a:off x="1721250" y="693056"/>
            <a:ext cx="1324064" cy="2520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AVANTAGES</a:t>
            </a:r>
            <a:endParaRPr lang="fr-FR" sz="1200" b="1" dirty="0"/>
          </a:p>
        </p:txBody>
      </p:sp>
      <p:sp>
        <p:nvSpPr>
          <p:cNvPr id="50" name="Plaque 49"/>
          <p:cNvSpPr/>
          <p:nvPr/>
        </p:nvSpPr>
        <p:spPr>
          <a:xfrm>
            <a:off x="3146919" y="692697"/>
            <a:ext cx="1957363" cy="2520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t>1/ AVANTAGES FAG</a:t>
            </a:r>
            <a:endParaRPr lang="fr-FR" sz="1200" b="1" dirty="0"/>
          </a:p>
        </p:txBody>
      </p:sp>
      <p:sp>
        <p:nvSpPr>
          <p:cNvPr id="54" name="Plaque 53"/>
          <p:cNvSpPr/>
          <p:nvPr/>
        </p:nvSpPr>
        <p:spPr>
          <a:xfrm>
            <a:off x="5148064" y="693056"/>
            <a:ext cx="1836203" cy="2651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2</a:t>
            </a:r>
            <a:r>
              <a:rPr lang="fr-FR" sz="1200" b="1" dirty="0" smtClean="0"/>
              <a:t>/ AVANTAGES ENT</a:t>
            </a:r>
            <a:endParaRPr lang="fr-FR" sz="1200" b="1" dirty="0"/>
          </a:p>
        </p:txBody>
      </p:sp>
      <p:sp>
        <p:nvSpPr>
          <p:cNvPr id="55" name="Plaque 54"/>
          <p:cNvSpPr/>
          <p:nvPr/>
        </p:nvSpPr>
        <p:spPr>
          <a:xfrm>
            <a:off x="7087165" y="692696"/>
            <a:ext cx="1594254" cy="26555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3</a:t>
            </a:r>
            <a:r>
              <a:rPr lang="fr-FR" sz="1200" b="1" dirty="0" smtClean="0"/>
              <a:t>/ AVANTAGES IF</a:t>
            </a:r>
            <a:endParaRPr lang="fr-FR" sz="1200" b="1" dirty="0"/>
          </a:p>
        </p:txBody>
      </p:sp>
      <p:grpSp>
        <p:nvGrpSpPr>
          <p:cNvPr id="59" name="Groupe 58"/>
          <p:cNvGrpSpPr/>
          <p:nvPr/>
        </p:nvGrpSpPr>
        <p:grpSpPr>
          <a:xfrm>
            <a:off x="2707288" y="4293096"/>
            <a:ext cx="4422626" cy="2097235"/>
            <a:chOff x="2707288" y="4573666"/>
            <a:chExt cx="4422626" cy="1897052"/>
          </a:xfrm>
        </p:grpSpPr>
        <p:sp>
          <p:nvSpPr>
            <p:cNvPr id="60" name="Rectangle 59"/>
            <p:cNvSpPr/>
            <p:nvPr/>
          </p:nvSpPr>
          <p:spPr>
            <a:xfrm>
              <a:off x="2707288" y="5009123"/>
              <a:ext cx="4422626" cy="1461595"/>
            </a:xfrm>
            <a:prstGeom prst="rect">
              <a:avLst/>
            </a:prstGeom>
            <a:solidFill>
              <a:schemeClr val="accent3">
                <a:lumMod val="20000"/>
                <a:lumOff val="80000"/>
              </a:schemeClr>
            </a:solidFill>
          </p:spPr>
          <p:txBody>
            <a:bodyPr wrap="square">
              <a:spAutoFit/>
            </a:bodyPr>
            <a:lstStyle/>
            <a:p>
              <a:pPr algn="ctr"/>
              <a:r>
                <a:rPr lang="fr-FR" sz="1100" u="sng" dirty="0" smtClean="0"/>
                <a:t>AVANTAGES - EMPRUNTEUR</a:t>
              </a:r>
            </a:p>
            <a:p>
              <a:pPr marL="285750" indent="-285750" algn="ctr">
                <a:buFont typeface="Arial" charset="0"/>
                <a:buChar char="•"/>
              </a:pPr>
              <a:r>
                <a:rPr lang="fr-FR" sz="1100" dirty="0" smtClean="0"/>
                <a:t>allongement de la maturité des prêts</a:t>
              </a:r>
            </a:p>
            <a:p>
              <a:pPr marL="285750" indent="-285750" algn="ctr">
                <a:buFont typeface="Arial" charset="0"/>
                <a:buChar char="•"/>
              </a:pPr>
              <a:r>
                <a:rPr lang="fr-FR" sz="1100" dirty="0" smtClean="0"/>
                <a:t>baisse des taux d’intérêts et trésorerie</a:t>
              </a:r>
            </a:p>
            <a:p>
              <a:pPr marL="285750" indent="-285750" algn="ctr">
                <a:buFont typeface="Arial" charset="0"/>
                <a:buChar char="•"/>
              </a:pPr>
              <a:r>
                <a:rPr lang="fr-FR" sz="1100" dirty="0" smtClean="0"/>
                <a:t>Pont formelle informelle (IMF)</a:t>
              </a:r>
            </a:p>
            <a:p>
              <a:pPr marL="285750" indent="-285750" algn="ctr">
                <a:buFont typeface="Arial" charset="0"/>
                <a:buChar char="•"/>
              </a:pPr>
              <a:r>
                <a:rPr lang="fr-FR" sz="1100" dirty="0" smtClean="0"/>
                <a:t>Effet de levier 100 FCFA garantie permet de lever 300 FCFA de prêt</a:t>
              </a:r>
            </a:p>
            <a:p>
              <a:pPr marL="285750" indent="-285750" algn="ctr">
                <a:buFont typeface="Arial" charset="0"/>
                <a:buChar char="•"/>
              </a:pPr>
              <a:r>
                <a:rPr lang="fr-FR" sz="1100" dirty="0" smtClean="0"/>
                <a:t>Maintien des emplois</a:t>
              </a:r>
            </a:p>
            <a:p>
              <a:pPr algn="ctr"/>
              <a:r>
                <a:rPr lang="fr-FR" sz="1100" u="sng" dirty="0" smtClean="0"/>
                <a:t>INCONVENIENTS</a:t>
              </a:r>
            </a:p>
            <a:p>
              <a:pPr marL="285750" indent="-285750" algn="ctr">
                <a:buFont typeface="Arial" charset="0"/>
                <a:buChar char="•"/>
              </a:pPr>
              <a:r>
                <a:rPr lang="fr-FR" sz="1100" dirty="0" smtClean="0"/>
                <a:t>Frais plus élevés (collecte infos, suivi des banques</a:t>
              </a:r>
              <a:endParaRPr lang="fr-FR" sz="1100" dirty="0"/>
            </a:p>
          </p:txBody>
        </p:sp>
        <p:cxnSp>
          <p:nvCxnSpPr>
            <p:cNvPr id="61" name="Connecteur droit avec flèche 60"/>
            <p:cNvCxnSpPr>
              <a:endCxn id="19" idx="1"/>
            </p:cNvCxnSpPr>
            <p:nvPr/>
          </p:nvCxnSpPr>
          <p:spPr>
            <a:xfrm flipV="1">
              <a:off x="3305801" y="4573666"/>
              <a:ext cx="1050175" cy="51151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62" name="Groupe 61"/>
          <p:cNvGrpSpPr/>
          <p:nvPr/>
        </p:nvGrpSpPr>
        <p:grpSpPr>
          <a:xfrm>
            <a:off x="1979712" y="2501464"/>
            <a:ext cx="2223121" cy="1215568"/>
            <a:chOff x="4631481" y="2196689"/>
            <a:chExt cx="2223121" cy="1215568"/>
          </a:xfrm>
        </p:grpSpPr>
        <p:sp>
          <p:nvSpPr>
            <p:cNvPr id="63" name="ZoneTexte 62"/>
            <p:cNvSpPr txBox="1"/>
            <p:nvPr/>
          </p:nvSpPr>
          <p:spPr>
            <a:xfrm>
              <a:off x="4631481" y="2408524"/>
              <a:ext cx="534121" cy="307777"/>
            </a:xfrm>
            <a:prstGeom prst="rect">
              <a:avLst/>
            </a:prstGeom>
            <a:noFill/>
          </p:spPr>
          <p:txBody>
            <a:bodyPr wrap="none" rtlCol="0">
              <a:spAutoFit/>
            </a:bodyPr>
            <a:lstStyle/>
            <a:p>
              <a:r>
                <a:rPr lang="fr-FR" sz="1400" dirty="0" smtClean="0"/>
                <a:t>claim</a:t>
              </a:r>
              <a:endParaRPr lang="fr-FR" sz="1400" dirty="0"/>
            </a:p>
          </p:txBody>
        </p:sp>
        <p:sp>
          <p:nvSpPr>
            <p:cNvPr id="64" name="ZoneTexte 63"/>
            <p:cNvSpPr txBox="1"/>
            <p:nvPr/>
          </p:nvSpPr>
          <p:spPr>
            <a:xfrm>
              <a:off x="5589898" y="2409917"/>
              <a:ext cx="1264704" cy="307777"/>
            </a:xfrm>
            <a:prstGeom prst="rect">
              <a:avLst/>
            </a:prstGeom>
            <a:noFill/>
          </p:spPr>
          <p:txBody>
            <a:bodyPr wrap="square" rtlCol="0">
              <a:spAutoFit/>
            </a:bodyPr>
            <a:lstStyle/>
            <a:p>
              <a:r>
                <a:rPr lang="fr-FR" sz="1400" dirty="0" err="1" smtClean="0"/>
                <a:t>Letter</a:t>
              </a:r>
              <a:r>
                <a:rPr lang="fr-FR" sz="1400" dirty="0" smtClean="0"/>
                <a:t> of </a:t>
              </a:r>
              <a:r>
                <a:rPr lang="fr-FR" sz="1400" dirty="0" err="1" smtClean="0"/>
                <a:t>credit</a:t>
              </a:r>
              <a:endParaRPr lang="fr-FR" sz="1400" dirty="0"/>
            </a:p>
          </p:txBody>
        </p:sp>
        <p:sp>
          <p:nvSpPr>
            <p:cNvPr id="65" name="AutoShape 100"/>
            <p:cNvSpPr>
              <a:spLocks noChangeArrowheads="1"/>
            </p:cNvSpPr>
            <p:nvPr/>
          </p:nvSpPr>
          <p:spPr bwMode="auto">
            <a:xfrm>
              <a:off x="5114566" y="2802657"/>
              <a:ext cx="609600" cy="609600"/>
            </a:xfrm>
            <a:prstGeom prst="flowChartDocument">
              <a:avLst/>
            </a:prstGeom>
            <a:noFill/>
            <a:ln w="9525">
              <a:solidFill>
                <a:schemeClr val="tx1"/>
              </a:solidFill>
              <a:miter lim="800000"/>
              <a:headEnd/>
              <a:tailEnd/>
            </a:ln>
            <a:effectLst/>
          </p:spPr>
          <p:txBody>
            <a:bodyPr wrap="none" anchor="ctr"/>
            <a:lstStyle/>
            <a:p>
              <a:r>
                <a:rPr lang="fr-FR" dirty="0" smtClean="0"/>
                <a:t>FAG</a:t>
              </a:r>
              <a:endParaRPr lang="fr-FR" dirty="0"/>
            </a:p>
          </p:txBody>
        </p:sp>
        <p:cxnSp>
          <p:nvCxnSpPr>
            <p:cNvPr id="66" name="Connecteur droit avec flèche 65"/>
            <p:cNvCxnSpPr/>
            <p:nvPr/>
          </p:nvCxnSpPr>
          <p:spPr>
            <a:xfrm flipV="1">
              <a:off x="5546614" y="2217443"/>
              <a:ext cx="0" cy="5852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p:nvPr/>
          </p:nvCxnSpPr>
          <p:spPr>
            <a:xfrm>
              <a:off x="5258582" y="2196689"/>
              <a:ext cx="0" cy="639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68" name="Image 15">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E71A2AA9-CF48-41DD-A4AF-81F8C9CFD313}" type="slidenum">
              <a:rPr lang="fr-FR" smtClean="0"/>
              <a:t>28</a:t>
            </a:fld>
            <a:endParaRPr lang="fr-FR"/>
          </a:p>
        </p:txBody>
      </p:sp>
      <p:sp>
        <p:nvSpPr>
          <p:cNvPr id="69"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grpSp>
        <p:nvGrpSpPr>
          <p:cNvPr id="56" name="Groupe 55"/>
          <p:cNvGrpSpPr/>
          <p:nvPr/>
        </p:nvGrpSpPr>
        <p:grpSpPr>
          <a:xfrm>
            <a:off x="2089868" y="3348424"/>
            <a:ext cx="4532215" cy="3035984"/>
            <a:chOff x="2089868" y="3668163"/>
            <a:chExt cx="4532215" cy="3035984"/>
          </a:xfrm>
        </p:grpSpPr>
        <p:sp>
          <p:nvSpPr>
            <p:cNvPr id="57" name="Rectangle 56"/>
            <p:cNvSpPr/>
            <p:nvPr/>
          </p:nvSpPr>
          <p:spPr>
            <a:xfrm>
              <a:off x="2089868" y="5088320"/>
              <a:ext cx="4532215" cy="1615827"/>
            </a:xfrm>
            <a:prstGeom prst="rect">
              <a:avLst/>
            </a:prstGeom>
            <a:solidFill>
              <a:schemeClr val="accent6">
                <a:lumMod val="20000"/>
                <a:lumOff val="80000"/>
              </a:schemeClr>
            </a:solidFill>
          </p:spPr>
          <p:txBody>
            <a:bodyPr wrap="square">
              <a:spAutoFit/>
            </a:bodyPr>
            <a:lstStyle/>
            <a:p>
              <a:pPr algn="ctr"/>
              <a:r>
                <a:rPr lang="fr-FR" sz="1100" u="sng" dirty="0" smtClean="0"/>
                <a:t>AVANTAGES FAG ou GARANT</a:t>
              </a:r>
            </a:p>
            <a:p>
              <a:pPr marL="285750" indent="-285750" algn="ctr">
                <a:buFont typeface="Arial" charset="0"/>
                <a:buChar char="•"/>
              </a:pPr>
              <a:r>
                <a:rPr lang="fr-FR" sz="1100" dirty="0" smtClean="0"/>
                <a:t>Animation du Fonds</a:t>
              </a:r>
            </a:p>
            <a:p>
              <a:pPr marL="285750" indent="-285750" algn="ctr">
                <a:buFont typeface="Arial" charset="0"/>
                <a:buChar char="•"/>
              </a:pPr>
              <a:r>
                <a:rPr lang="fr-FR" sz="1100" dirty="0" smtClean="0"/>
                <a:t>Incitation à l’octroi de crédit par les banques</a:t>
              </a:r>
            </a:p>
            <a:p>
              <a:pPr marL="285750" indent="-285750" algn="ctr">
                <a:buFont typeface="Arial" charset="0"/>
                <a:buChar char="•"/>
              </a:pPr>
              <a:r>
                <a:rPr lang="fr-FR" sz="1100" u="sng" dirty="0" smtClean="0"/>
                <a:t>INCONVENIENTS</a:t>
              </a:r>
            </a:p>
            <a:p>
              <a:pPr marL="285750" indent="-285750" algn="ctr">
                <a:buFont typeface="Arial" charset="0"/>
                <a:buChar char="•"/>
              </a:pPr>
              <a:r>
                <a:rPr lang="fr-FR" sz="1100" dirty="0" smtClean="0"/>
                <a:t>Réduction du fonds par la couverture des sinistres</a:t>
              </a:r>
            </a:p>
            <a:p>
              <a:pPr marL="285750" indent="-285750" algn="ctr">
                <a:buFont typeface="Arial" charset="0"/>
                <a:buChar char="•"/>
              </a:pPr>
              <a:r>
                <a:rPr lang="fr-FR" sz="1100" dirty="0" smtClean="0"/>
                <a:t>Dysfonction dans un système financier peu liquide</a:t>
              </a:r>
            </a:p>
            <a:p>
              <a:pPr marL="285750" indent="-285750" algn="ctr">
                <a:buFont typeface="Arial" charset="0"/>
                <a:buChar char="•"/>
              </a:pPr>
              <a:r>
                <a:rPr lang="fr-FR" sz="1100" dirty="0" smtClean="0"/>
                <a:t>Dysfonction. si  banque n’utilise pas l’effet de levier en partage du risque</a:t>
              </a:r>
            </a:p>
            <a:p>
              <a:pPr marL="285750" indent="-285750" algn="ctr">
                <a:buFont typeface="Arial" charset="0"/>
                <a:buChar char="•"/>
              </a:pPr>
              <a:r>
                <a:rPr lang="fr-FR" sz="1100" dirty="0" smtClean="0"/>
                <a:t>Lourdeurs administrative si non implication</a:t>
              </a:r>
              <a:endParaRPr lang="fr-FR" sz="1100" dirty="0"/>
            </a:p>
          </p:txBody>
        </p:sp>
        <p:cxnSp>
          <p:nvCxnSpPr>
            <p:cNvPr id="58" name="Connecteur droit avec flèche 57"/>
            <p:cNvCxnSpPr>
              <a:endCxn id="28" idx="2"/>
            </p:cNvCxnSpPr>
            <p:nvPr/>
          </p:nvCxnSpPr>
          <p:spPr>
            <a:xfrm flipV="1">
              <a:off x="2379466" y="3668163"/>
              <a:ext cx="405286" cy="141158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51" name="Groupe 50"/>
          <p:cNvGrpSpPr/>
          <p:nvPr/>
        </p:nvGrpSpPr>
        <p:grpSpPr>
          <a:xfrm>
            <a:off x="2089868" y="2636912"/>
            <a:ext cx="4691328" cy="3491810"/>
            <a:chOff x="2089868" y="2636912"/>
            <a:chExt cx="4691328" cy="3120422"/>
          </a:xfrm>
        </p:grpSpPr>
        <p:sp>
          <p:nvSpPr>
            <p:cNvPr id="52" name="Rectangle 51"/>
            <p:cNvSpPr/>
            <p:nvPr/>
          </p:nvSpPr>
          <p:spPr>
            <a:xfrm>
              <a:off x="2089868" y="3859548"/>
              <a:ext cx="4691328" cy="1897786"/>
            </a:xfrm>
            <a:prstGeom prst="rect">
              <a:avLst/>
            </a:prstGeom>
            <a:solidFill>
              <a:schemeClr val="bg1">
                <a:lumMod val="95000"/>
              </a:schemeClr>
            </a:solidFill>
          </p:spPr>
          <p:txBody>
            <a:bodyPr wrap="square">
              <a:spAutoFit/>
            </a:bodyPr>
            <a:lstStyle/>
            <a:p>
              <a:pPr algn="ctr"/>
              <a:r>
                <a:rPr lang="fr-FR" sz="1100" u="sng" dirty="0" smtClean="0"/>
                <a:t>AVANTAGES IF</a:t>
              </a:r>
            </a:p>
            <a:p>
              <a:pPr marL="285750" indent="-285750" algn="ctr">
                <a:buFont typeface="Arial" charset="0"/>
                <a:buChar char="•"/>
              </a:pPr>
              <a:r>
                <a:rPr lang="fr-FR" sz="1100" dirty="0" smtClean="0"/>
                <a:t>Limitations des risques dus à l’asymétrie de l’information</a:t>
              </a:r>
            </a:p>
            <a:p>
              <a:pPr marL="285750" indent="-285750" algn="ctr">
                <a:buFont typeface="Arial" charset="0"/>
                <a:buChar char="•"/>
              </a:pPr>
              <a:r>
                <a:rPr lang="fr-FR" sz="1100" dirty="0" smtClean="0"/>
                <a:t>Limitation du « freeriding »(solvabilité présentée sous un jour meilleur)</a:t>
              </a:r>
            </a:p>
            <a:p>
              <a:pPr marL="285750" indent="-285750" algn="ctr">
                <a:buFont typeface="Arial" charset="0"/>
                <a:buChar char="•"/>
              </a:pPr>
              <a:r>
                <a:rPr lang="fr-FR" sz="1100" dirty="0" smtClean="0"/>
                <a:t>Pont formelle informelle (IMF)</a:t>
              </a:r>
            </a:p>
            <a:p>
              <a:pPr marL="285750" indent="-285750" algn="ctr">
                <a:buFont typeface="Arial" charset="0"/>
                <a:buChar char="•"/>
              </a:pPr>
              <a:r>
                <a:rPr lang="fr-FR" sz="1100" dirty="0" smtClean="0"/>
                <a:t>Meilleure connaissance à terme du client donc appréciation de la confiance</a:t>
              </a:r>
            </a:p>
            <a:p>
              <a:pPr algn="ctr"/>
              <a:r>
                <a:rPr lang="fr-FR" sz="1100" u="sng" dirty="0" smtClean="0"/>
                <a:t>INCONVENIENTS</a:t>
              </a:r>
            </a:p>
            <a:p>
              <a:pPr marL="285750" indent="-285750" algn="ctr">
                <a:buFont typeface="Arial" charset="0"/>
                <a:buChar char="•"/>
              </a:pPr>
              <a:r>
                <a:rPr lang="fr-FR" sz="1100" dirty="0" smtClean="0"/>
                <a:t>Motivation à assurer le suivi de crédits (moral </a:t>
              </a:r>
              <a:r>
                <a:rPr lang="fr-FR" sz="1100" dirty="0" err="1" smtClean="0"/>
                <a:t>hazard</a:t>
              </a:r>
              <a:r>
                <a:rPr lang="fr-FR" sz="1100" dirty="0" smtClean="0"/>
                <a:t>)</a:t>
              </a:r>
            </a:p>
            <a:p>
              <a:pPr marL="285750" indent="-285750" algn="ctr">
                <a:buFont typeface="Arial" charset="0"/>
                <a:buChar char="•"/>
              </a:pPr>
              <a:r>
                <a:rPr lang="fr-FR" sz="1100" dirty="0" smtClean="0"/>
                <a:t>Réticences vis-à-vis des frais de transactions (baisse de rentabilité)</a:t>
              </a:r>
            </a:p>
            <a:p>
              <a:pPr marL="285750" indent="-285750" algn="ctr">
                <a:buFont typeface="Arial" charset="0"/>
                <a:buChar char="•"/>
              </a:pPr>
              <a:r>
                <a:rPr lang="fr-FR" sz="1100" dirty="0" smtClean="0"/>
                <a:t>Omission : la garantie n’est qu’accessoire</a:t>
              </a:r>
              <a:endParaRPr lang="fr-FR" sz="1100" dirty="0"/>
            </a:p>
          </p:txBody>
        </p:sp>
        <p:cxnSp>
          <p:nvCxnSpPr>
            <p:cNvPr id="53" name="Connecteur droit avec flèche 52"/>
            <p:cNvCxnSpPr>
              <a:endCxn id="41" idx="2"/>
            </p:cNvCxnSpPr>
            <p:nvPr/>
          </p:nvCxnSpPr>
          <p:spPr>
            <a:xfrm flipH="1" flipV="1">
              <a:off x="2984004" y="2636912"/>
              <a:ext cx="1011932" cy="256610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6093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14"/>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mph" presetSubtype="0" fill="hold" nodeType="clickEffect">
                                  <p:stCondLst>
                                    <p:cond delay="0"/>
                                  </p:stCondLst>
                                  <p:childTnLst>
                                    <p:animRot by="21600000">
                                      <p:cBhvr>
                                        <p:cTn id="55" dur="2000" fill="hold"/>
                                        <p:tgtEl>
                                          <p:spTgt spid="27"/>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500" fill="hold"/>
                                        <p:tgtEl>
                                          <p:spTgt spid="49"/>
                                        </p:tgtEl>
                                        <p:attrNameLst>
                                          <p:attrName>ppt_x</p:attrName>
                                        </p:attrNameLst>
                                      </p:cBhvr>
                                      <p:tavLst>
                                        <p:tav tm="0">
                                          <p:val>
                                            <p:strVal val="#ppt_x"/>
                                          </p:val>
                                        </p:tav>
                                        <p:tav tm="100000">
                                          <p:val>
                                            <p:strVal val="#ppt_x"/>
                                          </p:val>
                                        </p:tav>
                                      </p:tavLst>
                                    </p:anim>
                                    <p:anim calcmode="lin" valueType="num">
                                      <p:cBhvr additive="base">
                                        <p:cTn id="6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grpId="1" nodeType="clickEffect">
                                  <p:stCondLst>
                                    <p:cond delay="0"/>
                                  </p:stCondLst>
                                  <p:childTnLst>
                                    <p:anim calcmode="lin" valueType="num">
                                      <p:cBhvr additive="base">
                                        <p:cTn id="70" dur="500"/>
                                        <p:tgtEl>
                                          <p:spTgt spid="49"/>
                                        </p:tgtEl>
                                        <p:attrNameLst>
                                          <p:attrName>ppt_x</p:attrName>
                                        </p:attrNameLst>
                                      </p:cBhvr>
                                      <p:tavLst>
                                        <p:tav tm="0">
                                          <p:val>
                                            <p:strVal val="ppt_x"/>
                                          </p:val>
                                        </p:tav>
                                        <p:tav tm="100000">
                                          <p:val>
                                            <p:strVal val="ppt_x"/>
                                          </p:val>
                                        </p:tav>
                                      </p:tavLst>
                                    </p:anim>
                                    <p:anim calcmode="lin" valueType="num">
                                      <p:cBhvr additive="base">
                                        <p:cTn id="71" dur="500"/>
                                        <p:tgtEl>
                                          <p:spTgt spid="49"/>
                                        </p:tgtEl>
                                        <p:attrNameLst>
                                          <p:attrName>ppt_y</p:attrName>
                                        </p:attrNameLst>
                                      </p:cBhvr>
                                      <p:tavLst>
                                        <p:tav tm="0">
                                          <p:val>
                                            <p:strVal val="ppt_y"/>
                                          </p:val>
                                        </p:tav>
                                        <p:tav tm="100000">
                                          <p:val>
                                            <p:strVal val="1+ppt_h/2"/>
                                          </p:val>
                                        </p:tav>
                                      </p:tavLst>
                                    </p:anim>
                                    <p:set>
                                      <p:cBhvr>
                                        <p:cTn id="72" dur="1" fill="hold">
                                          <p:stCondLst>
                                            <p:cond delay="499"/>
                                          </p:stCondLst>
                                        </p:cTn>
                                        <p:tgtEl>
                                          <p:spTgt spid="4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cBhvr additive="base">
                                        <p:cTn id="83" dur="500" fill="hold"/>
                                        <p:tgtEl>
                                          <p:spTgt spid="56"/>
                                        </p:tgtEl>
                                        <p:attrNameLst>
                                          <p:attrName>ppt_x</p:attrName>
                                        </p:attrNameLst>
                                      </p:cBhvr>
                                      <p:tavLst>
                                        <p:tav tm="0">
                                          <p:val>
                                            <p:strVal val="#ppt_x"/>
                                          </p:val>
                                        </p:tav>
                                        <p:tav tm="100000">
                                          <p:val>
                                            <p:strVal val="#ppt_x"/>
                                          </p:val>
                                        </p:tav>
                                      </p:tavLst>
                                    </p:anim>
                                    <p:anim calcmode="lin" valueType="num">
                                      <p:cBhvr additive="base">
                                        <p:cTn id="8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xit" presetSubtype="4" fill="hold" nodeType="clickEffect">
                                  <p:stCondLst>
                                    <p:cond delay="0"/>
                                  </p:stCondLst>
                                  <p:childTnLst>
                                    <p:anim calcmode="lin" valueType="num">
                                      <p:cBhvr additive="base">
                                        <p:cTn id="88" dur="500"/>
                                        <p:tgtEl>
                                          <p:spTgt spid="56"/>
                                        </p:tgtEl>
                                        <p:attrNameLst>
                                          <p:attrName>ppt_x</p:attrName>
                                        </p:attrNameLst>
                                      </p:cBhvr>
                                      <p:tavLst>
                                        <p:tav tm="0">
                                          <p:val>
                                            <p:strVal val="ppt_x"/>
                                          </p:val>
                                        </p:tav>
                                        <p:tav tm="100000">
                                          <p:val>
                                            <p:strVal val="ppt_x"/>
                                          </p:val>
                                        </p:tav>
                                      </p:tavLst>
                                    </p:anim>
                                    <p:anim calcmode="lin" valueType="num">
                                      <p:cBhvr additive="base">
                                        <p:cTn id="89" dur="500"/>
                                        <p:tgtEl>
                                          <p:spTgt spid="56"/>
                                        </p:tgtEl>
                                        <p:attrNameLst>
                                          <p:attrName>ppt_y</p:attrName>
                                        </p:attrNameLst>
                                      </p:cBhvr>
                                      <p:tavLst>
                                        <p:tav tm="0">
                                          <p:val>
                                            <p:strVal val="ppt_y"/>
                                          </p:val>
                                        </p:tav>
                                        <p:tav tm="100000">
                                          <p:val>
                                            <p:strVal val="1+ppt_h/2"/>
                                          </p:val>
                                        </p:tav>
                                      </p:tavLst>
                                    </p:anim>
                                    <p:set>
                                      <p:cBhvr>
                                        <p:cTn id="90" dur="1" fill="hold">
                                          <p:stCondLst>
                                            <p:cond delay="499"/>
                                          </p:stCondLst>
                                        </p:cTn>
                                        <p:tgtEl>
                                          <p:spTgt spid="56"/>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 presetClass="exit" presetSubtype="4" fill="hold" grpId="1" nodeType="clickEffect">
                                  <p:stCondLst>
                                    <p:cond delay="0"/>
                                  </p:stCondLst>
                                  <p:childTnLst>
                                    <p:anim calcmode="lin" valueType="num">
                                      <p:cBhvr additive="base">
                                        <p:cTn id="94" dur="500"/>
                                        <p:tgtEl>
                                          <p:spTgt spid="50"/>
                                        </p:tgtEl>
                                        <p:attrNameLst>
                                          <p:attrName>ppt_x</p:attrName>
                                        </p:attrNameLst>
                                      </p:cBhvr>
                                      <p:tavLst>
                                        <p:tav tm="0">
                                          <p:val>
                                            <p:strVal val="ppt_x"/>
                                          </p:val>
                                        </p:tav>
                                        <p:tav tm="100000">
                                          <p:val>
                                            <p:strVal val="ppt_x"/>
                                          </p:val>
                                        </p:tav>
                                      </p:tavLst>
                                    </p:anim>
                                    <p:anim calcmode="lin" valueType="num">
                                      <p:cBhvr additive="base">
                                        <p:cTn id="95" dur="500"/>
                                        <p:tgtEl>
                                          <p:spTgt spid="50"/>
                                        </p:tgtEl>
                                        <p:attrNameLst>
                                          <p:attrName>ppt_y</p:attrName>
                                        </p:attrNameLst>
                                      </p:cBhvr>
                                      <p:tavLst>
                                        <p:tav tm="0">
                                          <p:val>
                                            <p:strVal val="ppt_y"/>
                                          </p:val>
                                        </p:tav>
                                        <p:tav tm="100000">
                                          <p:val>
                                            <p:strVal val="1+ppt_h/2"/>
                                          </p:val>
                                        </p:tav>
                                      </p:tavLst>
                                    </p:anim>
                                    <p:set>
                                      <p:cBhvr>
                                        <p:cTn id="96" dur="1" fill="hold">
                                          <p:stCondLst>
                                            <p:cond delay="499"/>
                                          </p:stCondLst>
                                        </p:cTn>
                                        <p:tgtEl>
                                          <p:spTgt spid="50"/>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54"/>
                                        </p:tgtEl>
                                        <p:attrNameLst>
                                          <p:attrName>style.visibility</p:attrName>
                                        </p:attrNameLst>
                                      </p:cBhvr>
                                      <p:to>
                                        <p:strVal val="visible"/>
                                      </p:to>
                                    </p:set>
                                    <p:anim calcmode="lin" valueType="num">
                                      <p:cBhvr additive="base">
                                        <p:cTn id="101" dur="500" fill="hold"/>
                                        <p:tgtEl>
                                          <p:spTgt spid="54"/>
                                        </p:tgtEl>
                                        <p:attrNameLst>
                                          <p:attrName>ppt_x</p:attrName>
                                        </p:attrNameLst>
                                      </p:cBhvr>
                                      <p:tavLst>
                                        <p:tav tm="0">
                                          <p:val>
                                            <p:strVal val="#ppt_x"/>
                                          </p:val>
                                        </p:tav>
                                        <p:tav tm="100000">
                                          <p:val>
                                            <p:strVal val="#ppt_x"/>
                                          </p:val>
                                        </p:tav>
                                      </p:tavLst>
                                    </p:anim>
                                    <p:anim calcmode="lin" valueType="num">
                                      <p:cBhvr additive="base">
                                        <p:cTn id="10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59"/>
                                        </p:tgtEl>
                                        <p:attrNameLst>
                                          <p:attrName>style.visibility</p:attrName>
                                        </p:attrNameLst>
                                      </p:cBhvr>
                                      <p:to>
                                        <p:strVal val="visible"/>
                                      </p:to>
                                    </p:set>
                                    <p:anim calcmode="lin" valueType="num">
                                      <p:cBhvr additive="base">
                                        <p:cTn id="107" dur="500" fill="hold"/>
                                        <p:tgtEl>
                                          <p:spTgt spid="59"/>
                                        </p:tgtEl>
                                        <p:attrNameLst>
                                          <p:attrName>ppt_x</p:attrName>
                                        </p:attrNameLst>
                                      </p:cBhvr>
                                      <p:tavLst>
                                        <p:tav tm="0">
                                          <p:val>
                                            <p:strVal val="#ppt_x"/>
                                          </p:val>
                                        </p:tav>
                                        <p:tav tm="100000">
                                          <p:val>
                                            <p:strVal val="#ppt_x"/>
                                          </p:val>
                                        </p:tav>
                                      </p:tavLst>
                                    </p:anim>
                                    <p:anim calcmode="lin" valueType="num">
                                      <p:cBhvr additive="base">
                                        <p:cTn id="10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xit" presetSubtype="4" fill="hold" nodeType="clickEffect">
                                  <p:stCondLst>
                                    <p:cond delay="0"/>
                                  </p:stCondLst>
                                  <p:childTnLst>
                                    <p:anim calcmode="lin" valueType="num">
                                      <p:cBhvr additive="base">
                                        <p:cTn id="112" dur="500"/>
                                        <p:tgtEl>
                                          <p:spTgt spid="59"/>
                                        </p:tgtEl>
                                        <p:attrNameLst>
                                          <p:attrName>ppt_x</p:attrName>
                                        </p:attrNameLst>
                                      </p:cBhvr>
                                      <p:tavLst>
                                        <p:tav tm="0">
                                          <p:val>
                                            <p:strVal val="ppt_x"/>
                                          </p:val>
                                        </p:tav>
                                        <p:tav tm="100000">
                                          <p:val>
                                            <p:strVal val="ppt_x"/>
                                          </p:val>
                                        </p:tav>
                                      </p:tavLst>
                                    </p:anim>
                                    <p:anim calcmode="lin" valueType="num">
                                      <p:cBhvr additive="base">
                                        <p:cTn id="113" dur="500"/>
                                        <p:tgtEl>
                                          <p:spTgt spid="59"/>
                                        </p:tgtEl>
                                        <p:attrNameLst>
                                          <p:attrName>ppt_y</p:attrName>
                                        </p:attrNameLst>
                                      </p:cBhvr>
                                      <p:tavLst>
                                        <p:tav tm="0">
                                          <p:val>
                                            <p:strVal val="ppt_y"/>
                                          </p:val>
                                        </p:tav>
                                        <p:tav tm="100000">
                                          <p:val>
                                            <p:strVal val="1+ppt_h/2"/>
                                          </p:val>
                                        </p:tav>
                                      </p:tavLst>
                                    </p:anim>
                                    <p:set>
                                      <p:cBhvr>
                                        <p:cTn id="114" dur="1" fill="hold">
                                          <p:stCondLst>
                                            <p:cond delay="499"/>
                                          </p:stCondLst>
                                        </p:cTn>
                                        <p:tgtEl>
                                          <p:spTgt spid="59"/>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 presetClass="exit" presetSubtype="4" fill="hold" grpId="1" nodeType="clickEffect">
                                  <p:stCondLst>
                                    <p:cond delay="0"/>
                                  </p:stCondLst>
                                  <p:childTnLst>
                                    <p:anim calcmode="lin" valueType="num">
                                      <p:cBhvr additive="base">
                                        <p:cTn id="118" dur="500"/>
                                        <p:tgtEl>
                                          <p:spTgt spid="54"/>
                                        </p:tgtEl>
                                        <p:attrNameLst>
                                          <p:attrName>ppt_x</p:attrName>
                                        </p:attrNameLst>
                                      </p:cBhvr>
                                      <p:tavLst>
                                        <p:tav tm="0">
                                          <p:val>
                                            <p:strVal val="ppt_x"/>
                                          </p:val>
                                        </p:tav>
                                        <p:tav tm="100000">
                                          <p:val>
                                            <p:strVal val="ppt_x"/>
                                          </p:val>
                                        </p:tav>
                                      </p:tavLst>
                                    </p:anim>
                                    <p:anim calcmode="lin" valueType="num">
                                      <p:cBhvr additive="base">
                                        <p:cTn id="119" dur="500"/>
                                        <p:tgtEl>
                                          <p:spTgt spid="54"/>
                                        </p:tgtEl>
                                        <p:attrNameLst>
                                          <p:attrName>ppt_y</p:attrName>
                                        </p:attrNameLst>
                                      </p:cBhvr>
                                      <p:tavLst>
                                        <p:tav tm="0">
                                          <p:val>
                                            <p:strVal val="ppt_y"/>
                                          </p:val>
                                        </p:tav>
                                        <p:tav tm="100000">
                                          <p:val>
                                            <p:strVal val="1+ppt_h/2"/>
                                          </p:val>
                                        </p:tav>
                                      </p:tavLst>
                                    </p:anim>
                                    <p:set>
                                      <p:cBhvr>
                                        <p:cTn id="120" dur="1" fill="hold">
                                          <p:stCondLst>
                                            <p:cond delay="499"/>
                                          </p:stCondLst>
                                        </p:cTn>
                                        <p:tgtEl>
                                          <p:spTgt spid="54"/>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ppt_x"/>
                                          </p:val>
                                        </p:tav>
                                        <p:tav tm="100000">
                                          <p:val>
                                            <p:strVal val="#ppt_x"/>
                                          </p:val>
                                        </p:tav>
                                      </p:tavLst>
                                    </p:anim>
                                    <p:anim calcmode="lin" valueType="num">
                                      <p:cBhvr additive="base">
                                        <p:cTn id="12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500" fill="hold"/>
                                        <p:tgtEl>
                                          <p:spTgt spid="51"/>
                                        </p:tgtEl>
                                        <p:attrNameLst>
                                          <p:attrName>ppt_x</p:attrName>
                                        </p:attrNameLst>
                                      </p:cBhvr>
                                      <p:tavLst>
                                        <p:tav tm="0">
                                          <p:val>
                                            <p:strVal val="#ppt_x"/>
                                          </p:val>
                                        </p:tav>
                                        <p:tav tm="100000">
                                          <p:val>
                                            <p:strVal val="#ppt_x"/>
                                          </p:val>
                                        </p:tav>
                                      </p:tavLst>
                                    </p:anim>
                                    <p:anim calcmode="lin" valueType="num">
                                      <p:cBhvr additive="base">
                                        <p:cTn id="13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xit" presetSubtype="4" fill="hold" nodeType="clickEffect">
                                  <p:stCondLst>
                                    <p:cond delay="0"/>
                                  </p:stCondLst>
                                  <p:childTnLst>
                                    <p:anim calcmode="lin" valueType="num">
                                      <p:cBhvr additive="base">
                                        <p:cTn id="136" dur="500"/>
                                        <p:tgtEl>
                                          <p:spTgt spid="51"/>
                                        </p:tgtEl>
                                        <p:attrNameLst>
                                          <p:attrName>ppt_x</p:attrName>
                                        </p:attrNameLst>
                                      </p:cBhvr>
                                      <p:tavLst>
                                        <p:tav tm="0">
                                          <p:val>
                                            <p:strVal val="ppt_x"/>
                                          </p:val>
                                        </p:tav>
                                        <p:tav tm="100000">
                                          <p:val>
                                            <p:strVal val="ppt_x"/>
                                          </p:val>
                                        </p:tav>
                                      </p:tavLst>
                                    </p:anim>
                                    <p:anim calcmode="lin" valueType="num">
                                      <p:cBhvr additive="base">
                                        <p:cTn id="137" dur="500"/>
                                        <p:tgtEl>
                                          <p:spTgt spid="51"/>
                                        </p:tgtEl>
                                        <p:attrNameLst>
                                          <p:attrName>ppt_y</p:attrName>
                                        </p:attrNameLst>
                                      </p:cBhvr>
                                      <p:tavLst>
                                        <p:tav tm="0">
                                          <p:val>
                                            <p:strVal val="ppt_y"/>
                                          </p:val>
                                        </p:tav>
                                        <p:tav tm="100000">
                                          <p:val>
                                            <p:strVal val="1+ppt_h/2"/>
                                          </p:val>
                                        </p:tav>
                                      </p:tavLst>
                                    </p:anim>
                                    <p:set>
                                      <p:cBhvr>
                                        <p:cTn id="138" dur="1" fill="hold">
                                          <p:stCondLst>
                                            <p:cond delay="499"/>
                                          </p:stCondLst>
                                        </p:cTn>
                                        <p:tgtEl>
                                          <p:spTgt spid="51"/>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2" presetClass="exit" presetSubtype="4" fill="hold" grpId="1" nodeType="clickEffect">
                                  <p:stCondLst>
                                    <p:cond delay="0"/>
                                  </p:stCondLst>
                                  <p:childTnLst>
                                    <p:anim calcmode="lin" valueType="num">
                                      <p:cBhvr additive="base">
                                        <p:cTn id="142" dur="500"/>
                                        <p:tgtEl>
                                          <p:spTgt spid="55"/>
                                        </p:tgtEl>
                                        <p:attrNameLst>
                                          <p:attrName>ppt_x</p:attrName>
                                        </p:attrNameLst>
                                      </p:cBhvr>
                                      <p:tavLst>
                                        <p:tav tm="0">
                                          <p:val>
                                            <p:strVal val="ppt_x"/>
                                          </p:val>
                                        </p:tav>
                                        <p:tav tm="100000">
                                          <p:val>
                                            <p:strVal val="ppt_x"/>
                                          </p:val>
                                        </p:tav>
                                      </p:tavLst>
                                    </p:anim>
                                    <p:anim calcmode="lin" valueType="num">
                                      <p:cBhvr additive="base">
                                        <p:cTn id="143" dur="500"/>
                                        <p:tgtEl>
                                          <p:spTgt spid="55"/>
                                        </p:tgtEl>
                                        <p:attrNameLst>
                                          <p:attrName>ppt_y</p:attrName>
                                        </p:attrNameLst>
                                      </p:cBhvr>
                                      <p:tavLst>
                                        <p:tav tm="0">
                                          <p:val>
                                            <p:strVal val="ppt_y"/>
                                          </p:val>
                                        </p:tav>
                                        <p:tav tm="100000">
                                          <p:val>
                                            <p:strVal val="1+ppt_h/2"/>
                                          </p:val>
                                        </p:tav>
                                      </p:tavLst>
                                    </p:anim>
                                    <p:set>
                                      <p:cBhvr>
                                        <p:cTn id="144" dur="1" fill="hold">
                                          <p:stCondLst>
                                            <p:cond delay="499"/>
                                          </p:stCondLst>
                                        </p:cTn>
                                        <p:tgtEl>
                                          <p:spTgt spid="55"/>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31" presetClass="entr" presetSubtype="0" fill="hold" nodeType="clickEffect">
                                  <p:stCondLst>
                                    <p:cond delay="0"/>
                                  </p:stCondLst>
                                  <p:childTnLst>
                                    <p:set>
                                      <p:cBhvr>
                                        <p:cTn id="148" dur="1" fill="hold">
                                          <p:stCondLst>
                                            <p:cond delay="0"/>
                                          </p:stCondLst>
                                        </p:cTn>
                                        <p:tgtEl>
                                          <p:spTgt spid="45"/>
                                        </p:tgtEl>
                                        <p:attrNameLst>
                                          <p:attrName>style.visibility</p:attrName>
                                        </p:attrNameLst>
                                      </p:cBhvr>
                                      <p:to>
                                        <p:strVal val="visible"/>
                                      </p:to>
                                    </p:set>
                                    <p:anim calcmode="lin" valueType="num">
                                      <p:cBhvr>
                                        <p:cTn id="149" dur="1000" fill="hold"/>
                                        <p:tgtEl>
                                          <p:spTgt spid="45"/>
                                        </p:tgtEl>
                                        <p:attrNameLst>
                                          <p:attrName>ppt_w</p:attrName>
                                        </p:attrNameLst>
                                      </p:cBhvr>
                                      <p:tavLst>
                                        <p:tav tm="0">
                                          <p:val>
                                            <p:fltVal val="0"/>
                                          </p:val>
                                        </p:tav>
                                        <p:tav tm="100000">
                                          <p:val>
                                            <p:strVal val="#ppt_w"/>
                                          </p:val>
                                        </p:tav>
                                      </p:tavLst>
                                    </p:anim>
                                    <p:anim calcmode="lin" valueType="num">
                                      <p:cBhvr>
                                        <p:cTn id="150" dur="1000" fill="hold"/>
                                        <p:tgtEl>
                                          <p:spTgt spid="45"/>
                                        </p:tgtEl>
                                        <p:attrNameLst>
                                          <p:attrName>ppt_h</p:attrName>
                                        </p:attrNameLst>
                                      </p:cBhvr>
                                      <p:tavLst>
                                        <p:tav tm="0">
                                          <p:val>
                                            <p:fltVal val="0"/>
                                          </p:val>
                                        </p:tav>
                                        <p:tav tm="100000">
                                          <p:val>
                                            <p:strVal val="#ppt_h"/>
                                          </p:val>
                                        </p:tav>
                                      </p:tavLst>
                                    </p:anim>
                                    <p:anim calcmode="lin" valueType="num">
                                      <p:cBhvr>
                                        <p:cTn id="151" dur="1000" fill="hold"/>
                                        <p:tgtEl>
                                          <p:spTgt spid="45"/>
                                        </p:tgtEl>
                                        <p:attrNameLst>
                                          <p:attrName>style.rotation</p:attrName>
                                        </p:attrNameLst>
                                      </p:cBhvr>
                                      <p:tavLst>
                                        <p:tav tm="0">
                                          <p:val>
                                            <p:fltVal val="90"/>
                                          </p:val>
                                        </p:tav>
                                        <p:tav tm="100000">
                                          <p:val>
                                            <p:fltVal val="0"/>
                                          </p:val>
                                        </p:tav>
                                      </p:tavLst>
                                    </p:anim>
                                    <p:animEffect transition="in" filter="fade">
                                      <p:cBhvr>
                                        <p:cTn id="152"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0" grpId="0" animBg="1"/>
      <p:bldP spid="50" grpId="1" animBg="1"/>
      <p:bldP spid="54" grpId="0" animBg="1"/>
      <p:bldP spid="54" grpId="1" animBg="1"/>
      <p:bldP spid="55" grpId="0" animBg="1"/>
      <p:bldP spid="5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1A2AA9-CF48-41DD-A4AF-81F8C9CFD313}" type="slidenum">
              <a:rPr lang="fr-FR" smtClean="0"/>
              <a:t>29</a:t>
            </a:fld>
            <a:endParaRPr lang="fr-FR"/>
          </a:p>
        </p:txBody>
      </p:sp>
      <p:sp>
        <p:nvSpPr>
          <p:cNvPr id="3" name="TextBox 2"/>
          <p:cNvSpPr txBox="1"/>
          <p:nvPr/>
        </p:nvSpPr>
        <p:spPr>
          <a:xfrm>
            <a:off x="742651" y="1292562"/>
            <a:ext cx="7791748" cy="5016758"/>
          </a:xfrm>
          <a:prstGeom prst="rect">
            <a:avLst/>
          </a:prstGeom>
          <a:noFill/>
        </p:spPr>
        <p:txBody>
          <a:bodyPr wrap="square" rtlCol="0">
            <a:spAutoFit/>
          </a:bodyPr>
          <a:lstStyle/>
          <a:p>
            <a:r>
              <a:rPr lang="fr-FR" sz="800" b="1" u="sng" dirty="0" smtClean="0">
                <a:effectLst>
                  <a:outerShdw blurRad="38100" dist="38100" dir="2700000" algn="tl">
                    <a:srgbClr val="000000">
                      <a:alpha val="43137"/>
                    </a:srgbClr>
                  </a:outerShdw>
                </a:effectLst>
              </a:rPr>
              <a:t>Critères d’éligibilité</a:t>
            </a:r>
          </a:p>
          <a:p>
            <a:endParaRPr lang="en-US" sz="800" b="1" dirty="0"/>
          </a:p>
          <a:p>
            <a:r>
              <a:rPr lang="en-US" sz="800" dirty="0" smtClean="0"/>
              <a:t>- L’entreprise ou projet est localisé(e) dans un pays membre régional de la Banque (quelque soit la nationalité des promoteurs africains ou non);</a:t>
            </a:r>
            <a:endParaRPr lang="en-US" sz="800" dirty="0"/>
          </a:p>
          <a:p>
            <a:r>
              <a:rPr lang="en-US" sz="800" dirty="0" smtClean="0"/>
              <a:t>- L’enteprise doit être détenue en majorité (51% au moins) par le secteur privé ou être une entreprise publique avec une forte autonomie de gestion</a:t>
            </a:r>
            <a:r>
              <a:rPr lang="en-US" sz="800" dirty="0"/>
              <a:t>;</a:t>
            </a:r>
          </a:p>
          <a:p>
            <a:r>
              <a:rPr lang="en-US" sz="800" dirty="0" smtClean="0"/>
              <a:t>- Les projets concernent l’établissement, l’expansion, la diversification et la modernisation d’entreprise productive (CAPEX) mais les financements BAD ne devront pas être utilisés pour couvrir le financement  du commerce ou financement courant d’exploitation; le projet devra isoler ce type de financement pour la couvrir sur fonds propres ou sur d’autres sources de financement.</a:t>
            </a:r>
            <a:endParaRPr lang="en-US" sz="800" dirty="0"/>
          </a:p>
          <a:p>
            <a:r>
              <a:rPr lang="en-US" sz="800" dirty="0" smtClean="0"/>
              <a:t>- La taille de l’investissement est déterminée par la limite du débiteur unique et d’autres considérations prudentielles. Montant minimum total du projet 5 milliards pour le financement direct.</a:t>
            </a:r>
            <a:endParaRPr lang="en-US" sz="800" dirty="0"/>
          </a:p>
          <a:p>
            <a:r>
              <a:rPr lang="en-US" sz="800" dirty="0" smtClean="0"/>
              <a:t>- La part de financement de la Banque ne peut excéder 33% du montant total du projet (nouveaux projets) – </a:t>
            </a:r>
            <a:r>
              <a:rPr lang="en-US" sz="800" dirty="0"/>
              <a:t>Minimum à </a:t>
            </a:r>
            <a:r>
              <a:rPr lang="en-US" sz="800" dirty="0" smtClean="0"/>
              <a:t>3 millions de USD ou équivalent . Toutefois, il peut excéder cette part pour les projets d’extension des installations. L’entreprise devra faire p</a:t>
            </a:r>
            <a:r>
              <a:rPr lang="fr-FR" sz="800" dirty="0" smtClean="0"/>
              <a:t>reuve </a:t>
            </a:r>
            <a:r>
              <a:rPr lang="fr-FR" sz="800" dirty="0"/>
              <a:t>d'une forte intégrité, </a:t>
            </a:r>
            <a:r>
              <a:rPr lang="fr-FR" sz="800" dirty="0" smtClean="0"/>
              <a:t>une </a:t>
            </a:r>
            <a:r>
              <a:rPr lang="fr-FR" sz="800" dirty="0"/>
              <a:t>bonne réputation et </a:t>
            </a:r>
            <a:r>
              <a:rPr lang="fr-FR" sz="800" dirty="0" smtClean="0"/>
              <a:t>être capable de fournir des états financiers.</a:t>
            </a:r>
            <a:endParaRPr lang="en-US" sz="800" dirty="0" smtClean="0"/>
          </a:p>
          <a:p>
            <a:endParaRPr lang="en-US" sz="800" b="1" dirty="0" smtClean="0"/>
          </a:p>
          <a:p>
            <a:r>
              <a:rPr lang="en-US" sz="800" b="1" u="sng" dirty="0" smtClean="0">
                <a:effectLst>
                  <a:outerShdw blurRad="38100" dist="38100" dir="2700000" algn="tl">
                    <a:srgbClr val="000000">
                      <a:alpha val="43137"/>
                    </a:srgbClr>
                  </a:outerShdw>
                </a:effectLst>
              </a:rPr>
              <a:t>Procédure de candidature</a:t>
            </a:r>
            <a:endParaRPr lang="en-US" sz="800" b="1" u="sng" dirty="0">
              <a:effectLst>
                <a:outerShdw blurRad="38100" dist="38100" dir="2700000" algn="tl">
                  <a:srgbClr val="000000">
                    <a:alpha val="43137"/>
                  </a:srgbClr>
                </a:outerShdw>
              </a:effectLst>
            </a:endParaRPr>
          </a:p>
          <a:p>
            <a:endParaRPr lang="fr-FR" sz="800" dirty="0" smtClean="0"/>
          </a:p>
          <a:p>
            <a:r>
              <a:rPr lang="fr-FR" sz="800" dirty="0" smtClean="0"/>
              <a:t>Pour </a:t>
            </a:r>
            <a:r>
              <a:rPr lang="fr-FR" sz="800" dirty="0"/>
              <a:t>permettre à la Banque d'évaluer </a:t>
            </a:r>
            <a:r>
              <a:rPr lang="fr-FR" sz="800" dirty="0" smtClean="0"/>
              <a:t>l'éligibilité </a:t>
            </a:r>
            <a:r>
              <a:rPr lang="fr-FR" sz="800" dirty="0"/>
              <a:t>d'un projet d'investissement, les entreprises intéressées doivent soumettre </a:t>
            </a:r>
            <a:r>
              <a:rPr lang="fr-FR" sz="800" dirty="0" smtClean="0"/>
              <a:t>une demande </a:t>
            </a:r>
            <a:r>
              <a:rPr lang="fr-FR" sz="800" dirty="0"/>
              <a:t>préliminaire, en général, les informations </a:t>
            </a:r>
            <a:r>
              <a:rPr lang="fr-FR" sz="800" dirty="0" smtClean="0"/>
              <a:t>sont les suivantes:</a:t>
            </a:r>
          </a:p>
          <a:p>
            <a:endParaRPr lang="fr-FR" sz="800" dirty="0"/>
          </a:p>
          <a:p>
            <a:pPr marL="171450" indent="-171450">
              <a:buFontTx/>
              <a:buChar char="-"/>
            </a:pPr>
            <a:r>
              <a:rPr lang="fr-FR" sz="800" dirty="0" smtClean="0"/>
              <a:t>Requête officielle adressée au Représentant Résident de la BAD au Gabon ou au Président de la Banque;</a:t>
            </a:r>
          </a:p>
          <a:p>
            <a:pPr marL="171450" indent="-171450">
              <a:buFontTx/>
              <a:buChar char="-"/>
            </a:pPr>
            <a:r>
              <a:rPr lang="fr-FR" sz="800" dirty="0" smtClean="0"/>
              <a:t>Description </a:t>
            </a:r>
            <a:r>
              <a:rPr lang="fr-FR" sz="800" dirty="0"/>
              <a:t>du projet (secteur, l'emplacement, les volumes de production, </a:t>
            </a:r>
            <a:r>
              <a:rPr lang="fr-FR" sz="800" dirty="0" smtClean="0"/>
              <a:t>etc.);</a:t>
            </a:r>
            <a:endParaRPr lang="fr-FR" sz="800" dirty="0"/>
          </a:p>
          <a:p>
            <a:pPr marL="171450" indent="-171450">
              <a:buFontTx/>
              <a:buChar char="-"/>
            </a:pPr>
            <a:r>
              <a:rPr lang="fr-FR" sz="800" dirty="0" smtClean="0"/>
              <a:t>Détails sur les promoteurs, </a:t>
            </a:r>
            <a:r>
              <a:rPr lang="fr-FR" sz="800" dirty="0"/>
              <a:t>y compris </a:t>
            </a:r>
            <a:r>
              <a:rPr lang="fr-FR" sz="800" dirty="0" smtClean="0"/>
              <a:t>historique des états financiers </a:t>
            </a:r>
            <a:r>
              <a:rPr lang="fr-FR" sz="800" dirty="0"/>
              <a:t>et </a:t>
            </a:r>
            <a:r>
              <a:rPr lang="fr-FR" sz="800" dirty="0" smtClean="0"/>
              <a:t>de rapports de gestion;</a:t>
            </a:r>
            <a:endParaRPr lang="fr-FR" sz="800" dirty="0"/>
          </a:p>
          <a:p>
            <a:pPr marL="171450" indent="-171450">
              <a:buFontTx/>
              <a:buChar char="-"/>
            </a:pPr>
            <a:r>
              <a:rPr lang="fr-FR" sz="800" dirty="0" smtClean="0"/>
              <a:t>Estimations </a:t>
            </a:r>
            <a:r>
              <a:rPr lang="fr-FR" sz="800" dirty="0"/>
              <a:t>de </a:t>
            </a:r>
            <a:r>
              <a:rPr lang="fr-FR" sz="800" dirty="0" smtClean="0"/>
              <a:t>coûts du projet (y </a:t>
            </a:r>
            <a:r>
              <a:rPr lang="fr-FR" sz="800" dirty="0"/>
              <a:t>compris les besoins en </a:t>
            </a:r>
            <a:r>
              <a:rPr lang="fr-FR" sz="800" dirty="0" smtClean="0"/>
              <a:t>devises éventuellement);</a:t>
            </a:r>
            <a:endParaRPr lang="fr-FR" sz="800" dirty="0"/>
          </a:p>
          <a:p>
            <a:pPr marL="171450" indent="-171450">
              <a:buFontTx/>
              <a:buChar char="-"/>
            </a:pPr>
            <a:r>
              <a:rPr lang="fr-FR" sz="800" dirty="0" smtClean="0"/>
              <a:t>Plan </a:t>
            </a:r>
            <a:r>
              <a:rPr lang="fr-FR" sz="800" dirty="0"/>
              <a:t>de financement, indiquant le montant </a:t>
            </a:r>
            <a:r>
              <a:rPr lang="fr-FR" sz="800" dirty="0" smtClean="0"/>
              <a:t>du </a:t>
            </a:r>
            <a:r>
              <a:rPr lang="fr-FR" sz="800" dirty="0"/>
              <a:t>financement de la BAD </a:t>
            </a:r>
            <a:r>
              <a:rPr lang="fr-FR" sz="800" dirty="0" smtClean="0"/>
              <a:t>souhaité sur la totalité du coût projet;</a:t>
            </a:r>
            <a:endParaRPr lang="fr-FR" sz="800" dirty="0"/>
          </a:p>
          <a:p>
            <a:pPr marL="171450" indent="-171450">
              <a:buFontTx/>
              <a:buChar char="-"/>
            </a:pPr>
            <a:r>
              <a:rPr lang="fr-FR" sz="800" dirty="0" smtClean="0"/>
              <a:t>Caractéristiques </a:t>
            </a:r>
            <a:r>
              <a:rPr lang="fr-FR" sz="800" dirty="0"/>
              <a:t>techniques </a:t>
            </a:r>
            <a:r>
              <a:rPr lang="fr-FR" sz="800" dirty="0" smtClean="0"/>
              <a:t>(équipements, locaux, technologie &amp; processus de production, mode de commercialisation, mode de distribution) et caractéristiques environnementales</a:t>
            </a:r>
          </a:p>
          <a:p>
            <a:pPr marL="171450" indent="-171450">
              <a:buFontTx/>
              <a:buChar char="-"/>
            </a:pPr>
            <a:r>
              <a:rPr lang="fr-FR" sz="800" dirty="0" smtClean="0"/>
              <a:t>Organisation (Organigramme, détails des principales fonctions, logiciels de gestion, etc.)</a:t>
            </a:r>
            <a:endParaRPr lang="fr-FR" sz="800" dirty="0"/>
          </a:p>
          <a:p>
            <a:pPr marL="171450" indent="-171450">
              <a:buFontTx/>
              <a:buChar char="-"/>
            </a:pPr>
            <a:r>
              <a:rPr lang="fr-FR" sz="800" dirty="0" smtClean="0"/>
              <a:t>Indicateurs </a:t>
            </a:r>
            <a:r>
              <a:rPr lang="fr-FR" sz="800" dirty="0"/>
              <a:t>de </a:t>
            </a:r>
            <a:r>
              <a:rPr lang="fr-FR" sz="800" dirty="0" smtClean="0"/>
              <a:t>faisabilité (ratios techniques et financiers qui permettront de suivre la bonne tenue du déroulement du projet);</a:t>
            </a:r>
            <a:endParaRPr lang="fr-FR" sz="800" dirty="0"/>
          </a:p>
          <a:p>
            <a:pPr marL="171450" indent="-171450">
              <a:buFontTx/>
              <a:buChar char="-"/>
            </a:pPr>
            <a:r>
              <a:rPr lang="fr-FR" sz="800" dirty="0" smtClean="0"/>
              <a:t>Le </a:t>
            </a:r>
            <a:r>
              <a:rPr lang="fr-FR" sz="800" dirty="0"/>
              <a:t>climat des affaires, perspectives de marché, y compris les accords de commercialisation proposées (Eventuellement promesse de contrats </a:t>
            </a:r>
            <a:r>
              <a:rPr lang="fr-FR" sz="800" dirty="0" smtClean="0"/>
              <a:t>et/ou contrats déjà signés)</a:t>
            </a:r>
          </a:p>
          <a:p>
            <a:pPr marL="171450" indent="-171450">
              <a:buFontTx/>
              <a:buChar char="-"/>
            </a:pPr>
            <a:r>
              <a:rPr lang="fr-FR" sz="800" dirty="0" smtClean="0"/>
              <a:t>Plan calandaire de </a:t>
            </a:r>
            <a:r>
              <a:rPr lang="fr-FR" sz="800" dirty="0"/>
              <a:t>mise en œuvre, y compris l'état des licences, certificats, permis, </a:t>
            </a:r>
            <a:r>
              <a:rPr lang="fr-FR" sz="800" dirty="0" smtClean="0"/>
              <a:t> etc.</a:t>
            </a:r>
          </a:p>
          <a:p>
            <a:endParaRPr lang="fr-FR" sz="800" dirty="0"/>
          </a:p>
          <a:p>
            <a:r>
              <a:rPr lang="fr-FR" sz="800" dirty="0" smtClean="0"/>
              <a:t>La Banque déterminera l'admissibilité de la </a:t>
            </a:r>
            <a:r>
              <a:rPr lang="fr-FR" sz="800" dirty="0"/>
              <a:t>demande de financement de </a:t>
            </a:r>
            <a:r>
              <a:rPr lang="fr-FR" sz="800" dirty="0" smtClean="0"/>
              <a:t>projet après examen complet. </a:t>
            </a:r>
          </a:p>
          <a:p>
            <a:endParaRPr lang="fr-FR" sz="800" dirty="0"/>
          </a:p>
          <a:p>
            <a:r>
              <a:rPr lang="fr-FR" sz="800" b="1" u="sng" dirty="0" smtClean="0"/>
              <a:t>Joindre:</a:t>
            </a:r>
          </a:p>
          <a:p>
            <a:r>
              <a:rPr lang="fr-FR" sz="800" dirty="0" smtClean="0"/>
              <a:t>Etude </a:t>
            </a:r>
            <a:r>
              <a:rPr lang="fr-FR" sz="800" dirty="0"/>
              <a:t>de faisabilité</a:t>
            </a:r>
          </a:p>
          <a:p>
            <a:r>
              <a:rPr lang="fr-FR" sz="800" dirty="0"/>
              <a:t>Le plan d'affaires</a:t>
            </a:r>
          </a:p>
          <a:p>
            <a:r>
              <a:rPr lang="fr-FR" sz="800" dirty="0"/>
              <a:t>Évaluation de l'impact environnemental et social (selon la nature du projet</a:t>
            </a:r>
            <a:r>
              <a:rPr lang="fr-FR" sz="800" dirty="0" smtClean="0"/>
              <a:t>)</a:t>
            </a:r>
          </a:p>
          <a:p>
            <a:r>
              <a:rPr lang="fr-FR" sz="800" dirty="0" smtClean="0"/>
              <a:t>Documents administratifs de la société</a:t>
            </a:r>
          </a:p>
          <a:p>
            <a:endParaRPr lang="fr-FR" sz="800" dirty="0" smtClean="0"/>
          </a:p>
          <a:p>
            <a:r>
              <a:rPr lang="fr-FR" sz="800" dirty="0" smtClean="0"/>
              <a:t>Pour tout demande d’informations supplémentaires, contactez Mr DIRABOU YAPI Eric (</a:t>
            </a:r>
            <a:r>
              <a:rPr lang="fr-FR" sz="800" dirty="0" smtClean="0">
                <a:hlinkClick r:id="rId2"/>
              </a:rPr>
              <a:t>e.dirabou-yapi@afdb.org</a:t>
            </a:r>
            <a:r>
              <a:rPr lang="fr-FR" sz="800" dirty="0" smtClean="0"/>
              <a:t>) / (241)07-85-83-43</a:t>
            </a:r>
            <a:endParaRPr lang="en-US" sz="800" dirty="0"/>
          </a:p>
        </p:txBody>
      </p:sp>
      <p:sp>
        <p:nvSpPr>
          <p:cNvPr id="4" name="TextBox 3"/>
          <p:cNvSpPr txBox="1"/>
          <p:nvPr/>
        </p:nvSpPr>
        <p:spPr>
          <a:xfrm>
            <a:off x="1352468" y="707510"/>
            <a:ext cx="6197529" cy="646331"/>
          </a:xfrm>
          <a:prstGeom prst="rect">
            <a:avLst/>
          </a:prstGeom>
          <a:noFill/>
        </p:spPr>
        <p:txBody>
          <a:bodyPr wrap="none" rtlCol="0">
            <a:spAutoFit/>
          </a:bodyPr>
          <a:lstStyle/>
          <a:p>
            <a:pPr algn="ctr"/>
            <a:r>
              <a:rPr lang="fr-FR" b="1" u="sng" dirty="0" smtClean="0">
                <a:solidFill>
                  <a:srgbClr val="00B050"/>
                </a:solidFill>
              </a:rPr>
              <a:t>SECTEUR PRIVE</a:t>
            </a:r>
          </a:p>
          <a:p>
            <a:pPr algn="ctr"/>
            <a:r>
              <a:rPr lang="fr-FR" b="1" dirty="0" smtClean="0">
                <a:solidFill>
                  <a:srgbClr val="00B050"/>
                </a:solidFill>
              </a:rPr>
              <a:t>SOLLICITER LA BANQUE AFRICAINE DE DEVELOPPEMENT</a:t>
            </a:r>
            <a:endParaRPr lang="en-US" b="1" dirty="0">
              <a:solidFill>
                <a:srgbClr val="00B050"/>
              </a:solidFill>
            </a:endParaRPr>
          </a:p>
        </p:txBody>
      </p:sp>
      <p:sp>
        <p:nvSpPr>
          <p:cNvPr id="5"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pic>
        <p:nvPicPr>
          <p:cNvPr id="6" name="Image 15">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909965"/>
      </p:ext>
    </p:extLst>
  </p:cSld>
  <p:clrMapOvr>
    <a:masterClrMapping/>
  </p:clrMapOvr>
  <mc:AlternateContent xmlns:mc="http://schemas.openxmlformats.org/markup-compatibility/2006" xmlns:p14="http://schemas.microsoft.com/office/powerpoint/2010/main">
    <mc:Choice Requires="p14">
      <p:transition spd="slow" p14:dur="5000" advClick="0" advTm="0">
        <p:pull/>
      </p:transition>
    </mc:Choice>
    <mc:Fallback xmlns="">
      <p:transition spd="slow" advClick="0" advTm="0">
        <p:pul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043490" y="1027664"/>
            <a:ext cx="7024744" cy="1143000"/>
          </a:xfrm>
        </p:spPr>
        <p:txBody>
          <a:bodyPr>
            <a:normAutofit/>
          </a:bodyPr>
          <a:lstStyle/>
          <a:p>
            <a:r>
              <a:rPr lang="fr-FR" dirty="0" smtClean="0"/>
              <a:t>PRESENTATION DE LA BAD</a:t>
            </a:r>
            <a:endParaRPr lang="fr-FR" dirty="0"/>
          </a:p>
        </p:txBody>
      </p:sp>
      <p:sp>
        <p:nvSpPr>
          <p:cNvPr id="6" name="Espace réservé du contenu 2"/>
          <p:cNvSpPr txBox="1">
            <a:spLocks/>
          </p:cNvSpPr>
          <p:nvPr/>
        </p:nvSpPr>
        <p:spPr>
          <a:xfrm>
            <a:off x="1043608" y="2276872"/>
            <a:ext cx="6777317" cy="3841652"/>
          </a:xfrm>
          <a:prstGeom prst="rect">
            <a:avLst/>
          </a:prstGeom>
        </p:spPr>
        <p:txBody>
          <a:bodyPr vert="horz" lIns="91440" tIns="45720" rIns="91440" bIns="45720" rtlCol="0">
            <a:normAutofit/>
          </a:bodyPr>
          <a:lstStyle>
            <a:lvl1pPr marL="342900" indent="-274320">
              <a:spcBef>
                <a:spcPct val="20000"/>
              </a:spcBef>
              <a:buClr>
                <a:schemeClr val="accent1"/>
              </a:buClr>
              <a:buSzPct val="76000"/>
              <a:buFont typeface="Wingdings 2" pitchFamily="18" charset="2"/>
              <a:buChar char=""/>
              <a:defRPr sz="2400">
                <a:solidFill>
                  <a:schemeClr val="tx2"/>
                </a:solidFill>
              </a:defRPr>
            </a:lvl1pPr>
            <a:lvl2pPr marL="640080" indent="-274320">
              <a:spcBef>
                <a:spcPct val="20000"/>
              </a:spcBef>
              <a:buClr>
                <a:schemeClr val="accent1"/>
              </a:buClr>
              <a:buSzPct val="76000"/>
              <a:buFont typeface="Wingdings 2" pitchFamily="18" charset="2"/>
              <a:buChar char=""/>
              <a:defRPr sz="2200">
                <a:solidFill>
                  <a:schemeClr val="tx2"/>
                </a:solidFill>
              </a:defRPr>
            </a:lvl2pPr>
            <a:lvl3pPr indent="-228600">
              <a:spcBef>
                <a:spcPct val="20000"/>
              </a:spcBef>
              <a:buClr>
                <a:schemeClr val="accent1"/>
              </a:buClr>
              <a:buSzPct val="76000"/>
              <a:buFont typeface="Wingdings 2" pitchFamily="18" charset="2"/>
              <a:buChar char=""/>
              <a:defRPr sz="2000">
                <a:solidFill>
                  <a:schemeClr val="tx2"/>
                </a:solidFill>
              </a:defRPr>
            </a:lvl3pPr>
            <a:lvl4pPr marL="1124712" indent="-228600">
              <a:spcBef>
                <a:spcPct val="20000"/>
              </a:spcBef>
              <a:buClr>
                <a:schemeClr val="accent1"/>
              </a:buClr>
              <a:buSzPct val="76000"/>
              <a:buFont typeface="Wingdings 2" pitchFamily="18" charset="2"/>
              <a:buChar char=""/>
              <a:defRPr>
                <a:solidFill>
                  <a:schemeClr val="tx2"/>
                </a:solidFill>
              </a:defRPr>
            </a:lvl4pPr>
            <a:lvl5pPr marL="1325880" indent="-228600">
              <a:spcBef>
                <a:spcPct val="20000"/>
              </a:spcBef>
              <a:buClr>
                <a:schemeClr val="accent1"/>
              </a:buClr>
              <a:buSzPct val="76000"/>
              <a:buFont typeface="Wingdings 2" pitchFamily="18" charset="2"/>
              <a:buChar char=""/>
              <a:defRPr sz="1600" baseline="0">
                <a:solidFill>
                  <a:schemeClr val="tx2"/>
                </a:solidFill>
              </a:defRPr>
            </a:lvl5pPr>
            <a:lvl6pPr marL="1517904" indent="-228600">
              <a:spcBef>
                <a:spcPct val="20000"/>
              </a:spcBef>
              <a:buClr>
                <a:schemeClr val="accent1"/>
              </a:buClr>
              <a:buSzPct val="76000"/>
              <a:buFont typeface="Wingdings 2" pitchFamily="18" charset="2"/>
              <a:buChar char=""/>
              <a:defRPr sz="1400">
                <a:solidFill>
                  <a:schemeClr val="tx2"/>
                </a:solidFill>
              </a:defRPr>
            </a:lvl6pPr>
            <a:lvl7pPr marL="1719072" indent="-228600">
              <a:spcBef>
                <a:spcPct val="20000"/>
              </a:spcBef>
              <a:buClr>
                <a:schemeClr val="accent1"/>
              </a:buClr>
              <a:buSzPct val="76000"/>
              <a:buFont typeface="Wingdings 2" pitchFamily="18" charset="2"/>
              <a:buChar char=""/>
              <a:defRPr sz="1400">
                <a:solidFill>
                  <a:schemeClr val="tx2"/>
                </a:solidFill>
              </a:defRPr>
            </a:lvl7pPr>
            <a:lvl8pPr marL="1920240" indent="-228600">
              <a:spcBef>
                <a:spcPct val="20000"/>
              </a:spcBef>
              <a:buClr>
                <a:schemeClr val="accent1"/>
              </a:buClr>
              <a:buSzPct val="76000"/>
              <a:buFont typeface="Wingdings 2" pitchFamily="18" charset="2"/>
              <a:buChar char=""/>
              <a:defRPr sz="1400">
                <a:solidFill>
                  <a:schemeClr val="tx2"/>
                </a:solidFill>
              </a:defRPr>
            </a:lvl8pPr>
            <a:lvl9pPr marL="2121408" indent="-228600">
              <a:spcBef>
                <a:spcPct val="20000"/>
              </a:spcBef>
              <a:buClr>
                <a:schemeClr val="accent1"/>
              </a:buClr>
              <a:buSzPct val="76000"/>
              <a:buFont typeface="Wingdings 2" pitchFamily="18" charset="2"/>
              <a:buChar char=""/>
              <a:defRPr sz="1400">
                <a:solidFill>
                  <a:schemeClr val="tx2"/>
                </a:solidFill>
              </a:defRPr>
            </a:lvl9pPr>
          </a:lstStyle>
          <a:p>
            <a:endParaRPr lang="fr-FR" dirty="0" smtClean="0"/>
          </a:p>
          <a:p>
            <a:endParaRPr lang="fr-FR" dirty="0"/>
          </a:p>
          <a:p>
            <a:endParaRPr lang="fr-FR" dirty="0" smtClean="0"/>
          </a:p>
          <a:p>
            <a:r>
              <a:rPr lang="fr-FR" dirty="0" smtClean="0">
                <a:hlinkClick r:id="rId2" action="ppaction://hlinksldjump"/>
              </a:rPr>
              <a:t>Historique</a:t>
            </a:r>
            <a:endParaRPr lang="fr-FR" dirty="0" smtClean="0"/>
          </a:p>
          <a:p>
            <a:pPr marL="68580" indent="0">
              <a:buNone/>
            </a:pPr>
            <a:endParaRPr lang="fr-FR" dirty="0" smtClean="0"/>
          </a:p>
          <a:p>
            <a:r>
              <a:rPr lang="fr-FR" dirty="0" smtClean="0">
                <a:hlinkClick r:id="rId3" action="ppaction://hlinksldjump"/>
              </a:rPr>
              <a:t>Portefeuille actuel au Gabon</a:t>
            </a:r>
            <a:endParaRPr lang="fr-FR" dirty="0" smtClean="0"/>
          </a:p>
          <a:p>
            <a:pPr marL="68580" indent="0">
              <a:buNone/>
            </a:pPr>
            <a:endParaRPr lang="fr-FR" dirty="0"/>
          </a:p>
          <a:p>
            <a:endParaRPr lang="fr-FR" dirty="0"/>
          </a:p>
        </p:txBody>
      </p:sp>
      <p:pic>
        <p:nvPicPr>
          <p:cNvPr id="7" name="Image 15">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Headquater Building">
            <a:hlinkClick r:id="rId4" action="ppaction://hlinksldjump"/>
          </p:cNvPr>
          <p:cNvPicPr>
            <a:picLocks noChangeAspect="1" noChangeArrowheads="1"/>
          </p:cNvPicPr>
          <p:nvPr/>
        </p:nvPicPr>
        <p:blipFill>
          <a:blip r:embed="rId6"/>
          <a:srcRect/>
          <a:stretch>
            <a:fillRect/>
          </a:stretch>
        </p:blipFill>
        <p:spPr bwMode="auto">
          <a:xfrm>
            <a:off x="6948264" y="5258190"/>
            <a:ext cx="1738848" cy="1311582"/>
          </a:xfrm>
          <a:prstGeom prst="rect">
            <a:avLst/>
          </a:prstGeom>
          <a:noFill/>
          <a:ln w="9525">
            <a:noFill/>
            <a:miter lim="800000"/>
            <a:headEnd/>
            <a:tailEnd/>
          </a:ln>
        </p:spPr>
      </p:pic>
      <p:sp>
        <p:nvSpPr>
          <p:cNvPr id="2" name="Espace réservé du numéro de diapositive 1"/>
          <p:cNvSpPr>
            <a:spLocks noGrp="1"/>
          </p:cNvSpPr>
          <p:nvPr>
            <p:ph type="sldNum" sz="quarter" idx="12"/>
          </p:nvPr>
        </p:nvSpPr>
        <p:spPr/>
        <p:txBody>
          <a:bodyPr/>
          <a:lstStyle/>
          <a:p>
            <a:fld id="{E71A2AA9-CF48-41DD-A4AF-81F8C9CFD313}" type="slidenum">
              <a:rPr lang="fr-FR" smtClean="0"/>
              <a:t>3</a:t>
            </a:fld>
            <a:endParaRPr lang="fr-FR"/>
          </a:p>
        </p:txBody>
      </p:sp>
      <p:sp>
        <p:nvSpPr>
          <p:cNvPr id="10"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316888557"/>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1A2AA9-CF48-41DD-A4AF-81F8C9CFD313}" type="slidenum">
              <a:rPr lang="fr-FR" smtClean="0"/>
              <a:t>30</a:t>
            </a:fld>
            <a:endParaRPr lang="fr-FR"/>
          </a:p>
        </p:txBody>
      </p:sp>
      <p:sp>
        <p:nvSpPr>
          <p:cNvPr id="3" name="Rectangle 2"/>
          <p:cNvSpPr/>
          <p:nvPr/>
        </p:nvSpPr>
        <p:spPr>
          <a:xfrm>
            <a:off x="467545" y="4365104"/>
            <a:ext cx="8219973" cy="923330"/>
          </a:xfrm>
          <a:prstGeom prst="rect">
            <a:avLst/>
          </a:prstGeom>
        </p:spPr>
        <p:txBody>
          <a:bodyPr wrap="square">
            <a:spAutoFit/>
          </a:bodyPr>
          <a:lstStyle/>
          <a:p>
            <a:r>
              <a:rPr lang="fr-FR" b="1" dirty="0" smtClean="0">
                <a:solidFill>
                  <a:srgbClr val="0070C0"/>
                </a:solidFill>
              </a:rPr>
              <a:t>FONDS AFRICAIN POUR LE DEVELOPPEMENT DU COMMERCE</a:t>
            </a:r>
            <a:endParaRPr lang="en-US" b="1" dirty="0" smtClean="0">
              <a:solidFill>
                <a:srgbClr val="0070C0"/>
              </a:solidFill>
            </a:endParaRPr>
          </a:p>
          <a:p>
            <a:r>
              <a:rPr lang="en-US" dirty="0" smtClean="0"/>
              <a:t>http</a:t>
            </a:r>
            <a:r>
              <a:rPr lang="en-US" dirty="0"/>
              <a:t>://www.afdb.org/en/news-and-events/article/first-call-for-proposals-of-africa-trade-fund-12342/</a:t>
            </a:r>
          </a:p>
        </p:txBody>
      </p:sp>
      <p:sp>
        <p:nvSpPr>
          <p:cNvPr id="4" name="Rectangle 3"/>
          <p:cNvSpPr/>
          <p:nvPr/>
        </p:nvSpPr>
        <p:spPr>
          <a:xfrm>
            <a:off x="467545" y="673532"/>
            <a:ext cx="8219973" cy="523220"/>
          </a:xfrm>
          <a:prstGeom prst="rect">
            <a:avLst/>
          </a:prstGeom>
        </p:spPr>
        <p:txBody>
          <a:bodyPr wrap="square">
            <a:spAutoFit/>
          </a:bodyPr>
          <a:lstStyle/>
          <a:p>
            <a:pPr algn="ctr"/>
            <a:r>
              <a:rPr lang="en-US" sz="2800" b="1" dirty="0">
                <a:solidFill>
                  <a:srgbClr val="0070C0"/>
                </a:solidFill>
              </a:rPr>
              <a:t>http://</a:t>
            </a:r>
            <a:r>
              <a:rPr lang="en-US" sz="2800" b="1" dirty="0" smtClean="0">
                <a:solidFill>
                  <a:srgbClr val="0070C0"/>
                </a:solidFill>
              </a:rPr>
              <a:t>www.afdb.org</a:t>
            </a:r>
            <a:endParaRPr lang="en-US" sz="2800" b="1" dirty="0">
              <a:solidFill>
                <a:srgbClr val="0070C0"/>
              </a:solidFill>
            </a:endParaRPr>
          </a:p>
        </p:txBody>
      </p:sp>
      <p:sp>
        <p:nvSpPr>
          <p:cNvPr id="5"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
        <p:nvSpPr>
          <p:cNvPr id="6" name="Rectangle 5"/>
          <p:cNvSpPr/>
          <p:nvPr/>
        </p:nvSpPr>
        <p:spPr>
          <a:xfrm>
            <a:off x="467545" y="3068960"/>
            <a:ext cx="8219973" cy="1200329"/>
          </a:xfrm>
          <a:prstGeom prst="rect">
            <a:avLst/>
          </a:prstGeom>
        </p:spPr>
        <p:txBody>
          <a:bodyPr wrap="square">
            <a:spAutoFit/>
          </a:bodyPr>
          <a:lstStyle/>
          <a:p>
            <a:r>
              <a:rPr lang="fr-FR" b="1" dirty="0" smtClean="0">
                <a:solidFill>
                  <a:srgbClr val="0070C0"/>
                </a:solidFill>
              </a:rPr>
              <a:t>FONDS AFRICAINS DE GARANTIE</a:t>
            </a:r>
            <a:endParaRPr lang="en-US" b="1" dirty="0" smtClean="0">
              <a:solidFill>
                <a:srgbClr val="0070C0"/>
              </a:solidFill>
            </a:endParaRPr>
          </a:p>
          <a:p>
            <a:r>
              <a:rPr lang="en-US" dirty="0" smtClean="0"/>
              <a:t>http</a:t>
            </a:r>
            <a:r>
              <a:rPr lang="en-US" dirty="0"/>
              <a:t>://www.afdb.org/en/topics-and-sectors/initiatives-partnerships/african-guarantee-fund-for-small-and-medium-sized-enterprises/</a:t>
            </a:r>
          </a:p>
        </p:txBody>
      </p:sp>
      <p:sp>
        <p:nvSpPr>
          <p:cNvPr id="7" name="Rectangle 6"/>
          <p:cNvSpPr/>
          <p:nvPr/>
        </p:nvSpPr>
        <p:spPr>
          <a:xfrm>
            <a:off x="467545" y="2348880"/>
            <a:ext cx="8219973" cy="646331"/>
          </a:xfrm>
          <a:prstGeom prst="rect">
            <a:avLst/>
          </a:prstGeom>
        </p:spPr>
        <p:txBody>
          <a:bodyPr wrap="square">
            <a:spAutoFit/>
          </a:bodyPr>
          <a:lstStyle/>
          <a:p>
            <a:pPr>
              <a:defRPr/>
            </a:pPr>
            <a:r>
              <a:rPr lang="fr-FR" b="1" dirty="0">
                <a:solidFill>
                  <a:srgbClr val="0070C0"/>
                </a:solidFill>
              </a:rPr>
              <a:t>FONDS </a:t>
            </a:r>
            <a:r>
              <a:rPr lang="fr-FR" b="1" dirty="0" smtClean="0">
                <a:solidFill>
                  <a:srgbClr val="0070C0"/>
                </a:solidFill>
              </a:rPr>
              <a:t>MIGRATION &amp; DEVELOPPEMENT</a:t>
            </a:r>
            <a:endParaRPr lang="fr-FR" dirty="0" smtClean="0">
              <a:solidFill>
                <a:srgbClr val="0070C0"/>
              </a:solidFill>
            </a:endParaRPr>
          </a:p>
          <a:p>
            <a:pPr>
              <a:defRPr/>
            </a:pPr>
            <a:r>
              <a:rPr lang="fr-FR" dirty="0" smtClean="0"/>
              <a:t>http</a:t>
            </a:r>
            <a:r>
              <a:rPr lang="fr-FR" dirty="0"/>
              <a:t>://www.fundsforafrica.org/mdf/postuler/?lang=fr</a:t>
            </a:r>
            <a:r>
              <a:rPr lang="fr-FR" dirty="0" smtClean="0"/>
              <a:t>/</a:t>
            </a:r>
            <a:endParaRPr lang="fr-FR" dirty="0"/>
          </a:p>
        </p:txBody>
      </p:sp>
      <p:sp>
        <p:nvSpPr>
          <p:cNvPr id="8" name="ZoneTexte 1"/>
          <p:cNvSpPr txBox="1"/>
          <p:nvPr/>
        </p:nvSpPr>
        <p:spPr>
          <a:xfrm>
            <a:off x="467545" y="1340768"/>
            <a:ext cx="8219974" cy="923330"/>
          </a:xfrm>
          <a:prstGeom prst="rect">
            <a:avLst/>
          </a:prstGeom>
          <a:noFill/>
        </p:spPr>
        <p:txBody>
          <a:bodyPr wrap="square" rtlCol="0">
            <a:spAutoFit/>
          </a:bodyPr>
          <a:lstStyle/>
          <a:p>
            <a:r>
              <a:rPr lang="fr-FR" b="1" dirty="0" smtClean="0">
                <a:solidFill>
                  <a:srgbClr val="0070C0"/>
                </a:solidFill>
              </a:rPr>
              <a:t>PRETS – LIGNES DE CREDITS - ASSISTANCES TECHNIQUES ET INFORMATIONS</a:t>
            </a:r>
            <a:endParaRPr lang="fr-FR" b="1" dirty="0" smtClean="0">
              <a:solidFill>
                <a:srgbClr val="0070C0"/>
              </a:solidFill>
            </a:endParaRPr>
          </a:p>
          <a:p>
            <a:r>
              <a:rPr lang="fr-FR" b="1" dirty="0" smtClean="0"/>
              <a:t>DIRABOU </a:t>
            </a:r>
            <a:r>
              <a:rPr lang="fr-FR" b="1" dirty="0"/>
              <a:t>YAPI </a:t>
            </a:r>
            <a:r>
              <a:rPr lang="fr-FR" b="1" dirty="0" smtClean="0"/>
              <a:t>Eric - </a:t>
            </a:r>
            <a:r>
              <a:rPr lang="fr-FR" dirty="0" smtClean="0"/>
              <a:t>Chargé </a:t>
            </a:r>
            <a:r>
              <a:rPr lang="fr-FR" dirty="0"/>
              <a:t>des </a:t>
            </a:r>
            <a:r>
              <a:rPr lang="fr-FR" dirty="0" smtClean="0"/>
              <a:t>Investissements</a:t>
            </a:r>
          </a:p>
          <a:p>
            <a:r>
              <a:rPr lang="fr-FR" dirty="0" smtClean="0"/>
              <a:t>e.dirabou-yapi@afdb.org  - 01-44-29-52 </a:t>
            </a:r>
            <a:r>
              <a:rPr lang="fr-FR" dirty="0" smtClean="0"/>
              <a:t>/ 07-85-83-43</a:t>
            </a:r>
            <a:endParaRPr lang="fr-FR" dirty="0"/>
          </a:p>
        </p:txBody>
      </p:sp>
      <p:sp>
        <p:nvSpPr>
          <p:cNvPr id="9" name="Rectangle 8"/>
          <p:cNvSpPr/>
          <p:nvPr/>
        </p:nvSpPr>
        <p:spPr>
          <a:xfrm>
            <a:off x="467545" y="5373216"/>
            <a:ext cx="8333775" cy="1200329"/>
          </a:xfrm>
          <a:prstGeom prst="rect">
            <a:avLst/>
          </a:prstGeom>
        </p:spPr>
        <p:txBody>
          <a:bodyPr wrap="square">
            <a:spAutoFit/>
          </a:bodyPr>
          <a:lstStyle/>
          <a:p>
            <a:r>
              <a:rPr lang="fr-FR" b="1" dirty="0" smtClean="0">
                <a:solidFill>
                  <a:srgbClr val="0070C0"/>
                </a:solidFill>
              </a:rPr>
              <a:t>FONDS AWIB – AFRICAN WOMEN IN BUSINESS</a:t>
            </a:r>
            <a:endParaRPr lang="en-US" b="1" dirty="0" smtClean="0">
              <a:solidFill>
                <a:srgbClr val="0070C0"/>
              </a:solidFill>
            </a:endParaRPr>
          </a:p>
          <a:p>
            <a:r>
              <a:rPr lang="fr-FR" b="1" dirty="0" smtClean="0"/>
              <a:t>ONRI2_Secretariat@afdb.org - pour les demandes d’information</a:t>
            </a:r>
            <a:endParaRPr lang="en-US" b="1" dirty="0" smtClean="0"/>
          </a:p>
          <a:p>
            <a:r>
              <a:rPr lang="en-US" dirty="0" smtClean="0"/>
              <a:t>http</a:t>
            </a:r>
            <a:r>
              <a:rPr lang="en-US" dirty="0"/>
              <a:t>://www.afdb.org/fileadmin/uploads/afdb/Documents/Generic-Documents/leaflet%20gender%20%20ENGL.pdf</a:t>
            </a:r>
          </a:p>
        </p:txBody>
      </p:sp>
      <p:pic>
        <p:nvPicPr>
          <p:cNvPr id="10" name="Image 15">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403237"/>
      </p:ext>
    </p:extLst>
  </p:cSld>
  <p:clrMapOvr>
    <a:masterClrMapping/>
  </p:clrMapOvr>
  <mc:AlternateContent xmlns:mc="http://schemas.openxmlformats.org/markup-compatibility/2006" xmlns:p14="http://schemas.microsoft.com/office/powerpoint/2010/main">
    <mc:Choice Requires="p14">
      <p:transition spd="slow" p14:dur="5000" advClick="0" advTm="0">
        <p:pull/>
      </p:transition>
    </mc:Choice>
    <mc:Fallback xmlns="">
      <p:transition spd="slow" advClick="0" advTm="0">
        <p:pull/>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1700808"/>
            <a:ext cx="6705600" cy="707886"/>
          </a:xfrm>
          <a:prstGeom prst="rect">
            <a:avLst/>
          </a:prstGeom>
          <a:noFill/>
        </p:spPr>
        <p:txBody>
          <a:bodyPr wrap="square" rtlCol="0">
            <a:spAutoFit/>
          </a:bodyPr>
          <a:lstStyle/>
          <a:p>
            <a:pPr algn="ctr"/>
            <a:r>
              <a:rPr lang="fr-FR" sz="4000" dirty="0" smtClean="0"/>
              <a:t>Nous vous remercions</a:t>
            </a:r>
            <a:endParaRPr lang="en-US" sz="4000" dirty="0"/>
          </a:p>
        </p:txBody>
      </p:sp>
      <p:pic>
        <p:nvPicPr>
          <p:cNvPr id="6" name="Imag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5564" y="2708920"/>
            <a:ext cx="1800200" cy="112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2770741" y="4437112"/>
            <a:ext cx="3649845" cy="1200329"/>
          </a:xfrm>
          <a:prstGeom prst="rect">
            <a:avLst/>
          </a:prstGeom>
          <a:noFill/>
        </p:spPr>
        <p:txBody>
          <a:bodyPr wrap="square" rtlCol="0">
            <a:spAutoFit/>
          </a:bodyPr>
          <a:lstStyle/>
          <a:p>
            <a:pPr algn="ctr"/>
            <a:r>
              <a:rPr lang="fr-FR" b="1" dirty="0"/>
              <a:t>DIRABOU YAPI Eric</a:t>
            </a:r>
          </a:p>
          <a:p>
            <a:pPr algn="ctr"/>
            <a:r>
              <a:rPr lang="fr-FR" dirty="0"/>
              <a:t>Chargé des </a:t>
            </a:r>
            <a:r>
              <a:rPr lang="fr-FR" dirty="0" smtClean="0"/>
              <a:t>Investissements</a:t>
            </a:r>
          </a:p>
          <a:p>
            <a:pPr algn="ctr"/>
            <a:r>
              <a:rPr lang="fr-FR" dirty="0" smtClean="0"/>
              <a:t>e.dirabou-yapi@afdb.org</a:t>
            </a:r>
            <a:endParaRPr lang="fr-FR" dirty="0"/>
          </a:p>
          <a:p>
            <a:pPr algn="ctr"/>
            <a:r>
              <a:rPr lang="fr-FR" dirty="0" smtClean="0"/>
              <a:t>01-44-29-52 / 07-85-83-43</a:t>
            </a:r>
            <a:endParaRPr lang="fr-FR" dirty="0"/>
          </a:p>
        </p:txBody>
      </p:sp>
      <p:sp>
        <p:nvSpPr>
          <p:cNvPr id="3" name="Espace réservé du numéro de diapositive 2"/>
          <p:cNvSpPr>
            <a:spLocks noGrp="1"/>
          </p:cNvSpPr>
          <p:nvPr>
            <p:ph type="sldNum" sz="quarter" idx="12"/>
          </p:nvPr>
        </p:nvSpPr>
        <p:spPr/>
        <p:txBody>
          <a:bodyPr/>
          <a:lstStyle/>
          <a:p>
            <a:fld id="{E71A2AA9-CF48-41DD-A4AF-81F8C9CFD313}" type="slidenum">
              <a:rPr lang="fr-FR" smtClean="0"/>
              <a:t>31</a:t>
            </a:fld>
            <a:endParaRPr lang="fr-FR"/>
          </a:p>
        </p:txBody>
      </p:sp>
      <p:sp>
        <p:nvSpPr>
          <p:cNvPr id="9"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4280370344"/>
      </p:ext>
    </p:extLst>
  </p:cSld>
  <p:clrMapOvr>
    <a:masterClrMapping/>
  </p:clrMapOvr>
  <mc:AlternateContent xmlns:mc="http://schemas.openxmlformats.org/markup-compatibility/2006" xmlns:p14="http://schemas.microsoft.com/office/powerpoint/2010/main">
    <mc:Choice Requires="p14">
      <p:transition spd="slow" p14:dur="500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45" presetClass="entr" presetSubtype="0" fill="hold" nodeType="after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5983" y="908720"/>
            <a:ext cx="7239000" cy="444664"/>
          </a:xfrm>
        </p:spPr>
        <p:txBody>
          <a:bodyPr>
            <a:normAutofit fontScale="90000"/>
          </a:bodyPr>
          <a:lstStyle/>
          <a:p>
            <a:pPr algn="ctr"/>
            <a:r>
              <a:rPr lang="fr-FR" dirty="0" smtClean="0"/>
              <a:t>HISTORIQUE</a:t>
            </a:r>
            <a:endParaRPr lang="fr-FR" dirty="0"/>
          </a:p>
        </p:txBody>
      </p:sp>
      <p:sp>
        <p:nvSpPr>
          <p:cNvPr id="4" name="ZoneTexte 3"/>
          <p:cNvSpPr txBox="1"/>
          <p:nvPr/>
        </p:nvSpPr>
        <p:spPr>
          <a:xfrm>
            <a:off x="611560" y="1916832"/>
            <a:ext cx="7392036" cy="4585871"/>
          </a:xfrm>
          <a:prstGeom prst="rect">
            <a:avLst/>
          </a:prstGeom>
          <a:noFill/>
        </p:spPr>
        <p:txBody>
          <a:bodyPr wrap="square" rtlCol="0">
            <a:spAutoFit/>
          </a:bodyPr>
          <a:lstStyle/>
          <a:p>
            <a:pPr marL="285750" indent="-285750">
              <a:buFont typeface="Wingdings" pitchFamily="2" charset="2"/>
              <a:buChar char="Ø"/>
            </a:pPr>
            <a:r>
              <a:rPr lang="fr-FR" sz="1600" dirty="0"/>
              <a:t>Selon l’article 1</a:t>
            </a:r>
            <a:r>
              <a:rPr lang="fr-FR" sz="1600" baseline="30000" dirty="0"/>
              <a:t>er</a:t>
            </a:r>
            <a:r>
              <a:rPr lang="fr-FR" sz="1600" dirty="0"/>
              <a:t> de l’Accord portant création de la banque, son mandat: </a:t>
            </a:r>
            <a:r>
              <a:rPr lang="fr-FR" sz="1600" b="1" dirty="0"/>
              <a:t>contribuer au développement économique et au progrès social des PMR pris individuellement et </a:t>
            </a:r>
            <a:r>
              <a:rPr lang="fr-FR" sz="1600" b="1" dirty="0" smtClean="0"/>
              <a:t>collectivement. </a:t>
            </a:r>
            <a:r>
              <a:rPr lang="fr-FR" sz="1600" dirty="0"/>
              <a:t>Mission: </a:t>
            </a:r>
            <a:r>
              <a:rPr lang="fr-FR" sz="1600" b="1" dirty="0"/>
              <a:t>briser le cercle vicieux de la pauvreté </a:t>
            </a:r>
            <a:r>
              <a:rPr lang="fr-FR" sz="1600" dirty="0"/>
              <a:t>(combattre le manque d’accès  des personnes défavorisées aux actifs de production, à la technologie et à l’information</a:t>
            </a:r>
            <a:endParaRPr lang="fr-FR" sz="1600" dirty="0" smtClean="0"/>
          </a:p>
          <a:p>
            <a:pPr marL="285750" indent="-285750">
              <a:buFont typeface="Wingdings" pitchFamily="2" charset="2"/>
              <a:buChar char="Ø"/>
            </a:pPr>
            <a:endParaRPr lang="fr-FR" sz="1200" dirty="0" smtClean="0"/>
          </a:p>
          <a:p>
            <a:pPr marL="285750" indent="-285750">
              <a:buFont typeface="Wingdings" pitchFamily="2" charset="2"/>
              <a:buChar char="Ø"/>
            </a:pPr>
            <a:r>
              <a:rPr lang="fr-FR" sz="1600" dirty="0" smtClean="0"/>
              <a:t>Les </a:t>
            </a:r>
            <a:r>
              <a:rPr lang="fr-FR" sz="1600" dirty="0"/>
              <a:t>interventions du groupe de la Banque au Gabon ont débuté en 1974. </a:t>
            </a:r>
            <a:r>
              <a:rPr lang="fr-FR" sz="1600" dirty="0" smtClean="0"/>
              <a:t>A  </a:t>
            </a:r>
            <a:r>
              <a:rPr lang="fr-FR" sz="1600" dirty="0"/>
              <a:t>ce jour, quarante-quatre (</a:t>
            </a:r>
            <a:r>
              <a:rPr lang="fr-FR" sz="1600" dirty="0" smtClean="0"/>
              <a:t>41) </a:t>
            </a:r>
            <a:r>
              <a:rPr lang="fr-FR" sz="1600" dirty="0"/>
              <a:t>opérations ont été </a:t>
            </a:r>
            <a:r>
              <a:rPr lang="fr-FR" sz="1600" dirty="0" smtClean="0"/>
              <a:t>approuvées.  </a:t>
            </a:r>
          </a:p>
          <a:p>
            <a:pPr marL="285750" indent="-285750">
              <a:buFont typeface="Wingdings" pitchFamily="2" charset="2"/>
              <a:buChar char="Ø"/>
            </a:pPr>
            <a:endParaRPr lang="fr-FR" sz="1200" dirty="0" smtClean="0"/>
          </a:p>
          <a:p>
            <a:pPr marL="285750" indent="-285750">
              <a:buFont typeface="Wingdings" pitchFamily="2" charset="2"/>
              <a:buChar char="Ø"/>
            </a:pPr>
            <a:r>
              <a:rPr lang="fr-FR" sz="1600" dirty="0" smtClean="0"/>
              <a:t>L’ensemble </a:t>
            </a:r>
            <a:r>
              <a:rPr lang="fr-FR" sz="1600" dirty="0"/>
              <a:t>de ces opérations couvrent </a:t>
            </a:r>
            <a:r>
              <a:rPr lang="fr-FR" sz="1600" dirty="0" smtClean="0"/>
              <a:t>neuf </a:t>
            </a:r>
            <a:r>
              <a:rPr lang="fr-FR" sz="1600" dirty="0"/>
              <a:t>secteurs, à savoir : </a:t>
            </a:r>
            <a:r>
              <a:rPr lang="fr-FR" sz="1600" b="1" dirty="0"/>
              <a:t>agricole, social, transports, communication, </a:t>
            </a:r>
            <a:r>
              <a:rPr lang="fr-FR" sz="1600" b="1" dirty="0" smtClean="0"/>
              <a:t>industrie, forêt, énergie, Industrie et</a:t>
            </a:r>
            <a:r>
              <a:rPr lang="fr-FR" sz="1600" dirty="0" smtClean="0"/>
              <a:t> </a:t>
            </a:r>
            <a:r>
              <a:rPr lang="fr-FR" sz="1600" b="1" dirty="0" smtClean="0"/>
              <a:t>multi-secteur</a:t>
            </a:r>
            <a:r>
              <a:rPr lang="fr-FR" sz="1600" dirty="0" smtClean="0"/>
              <a:t>. Le </a:t>
            </a:r>
            <a:r>
              <a:rPr lang="fr-FR" sz="1600" dirty="0"/>
              <a:t>montant global des engagements nets de la Banque s’élève à </a:t>
            </a:r>
            <a:r>
              <a:rPr lang="fr-FR" sz="1600" dirty="0" smtClean="0"/>
              <a:t>1122,41 </a:t>
            </a:r>
            <a:r>
              <a:rPr lang="fr-FR" sz="1600" dirty="0"/>
              <a:t>millions d’UC, financés essentiellement sur le guichet BAD.  Son taux de décaissement est d’environ 61</a:t>
            </a:r>
            <a:r>
              <a:rPr lang="fr-FR" sz="1600" dirty="0" smtClean="0"/>
              <a:t>%.</a:t>
            </a:r>
          </a:p>
          <a:p>
            <a:pPr marL="285750" indent="-285750">
              <a:buFont typeface="Wingdings" pitchFamily="2" charset="2"/>
              <a:buChar char="Ø"/>
            </a:pPr>
            <a:endParaRPr lang="fr-FR" sz="1200" dirty="0"/>
          </a:p>
          <a:p>
            <a:pPr marL="285750" indent="-285750">
              <a:buFont typeface="Wingdings" pitchFamily="2" charset="2"/>
              <a:buChar char="Ø"/>
            </a:pPr>
            <a:r>
              <a:rPr lang="fr-FR" sz="1600" dirty="0" smtClean="0"/>
              <a:t>GAFO </a:t>
            </a:r>
            <a:r>
              <a:rPr lang="fr-FR" sz="1600" dirty="0"/>
              <a:t>fait partie des cinq premiers bureaux extérieurs pilotes ouverts par la Banque en 2001 pour démarrer le processus de la </a:t>
            </a:r>
            <a:r>
              <a:rPr lang="fr-FR" sz="1600" dirty="0" smtClean="0"/>
              <a:t>décentralisation.</a:t>
            </a:r>
          </a:p>
        </p:txBody>
      </p:sp>
      <p:sp>
        <p:nvSpPr>
          <p:cNvPr id="19" name="Bouton d'action : Accueil 18">
            <a:hlinkClick r:id="rId2" action="ppaction://hlinksldjump" highlightClick="1"/>
          </p:cNvPr>
          <p:cNvSpPr/>
          <p:nvPr/>
        </p:nvSpPr>
        <p:spPr>
          <a:xfrm>
            <a:off x="8520302" y="188639"/>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6371" y="712514"/>
            <a:ext cx="65722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1"/>
          <p:cNvSpPr txBox="1">
            <a:spLocks/>
          </p:cNvSpPr>
          <p:nvPr/>
        </p:nvSpPr>
        <p:spPr>
          <a:xfrm>
            <a:off x="4716016" y="62904"/>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3714256701"/>
      </p:ext>
    </p:extLst>
  </p:cSld>
  <p:clrMapOvr>
    <a:masterClrMapping/>
  </p:clrMapOvr>
  <mc:AlternateContent xmlns:mc="http://schemas.openxmlformats.org/markup-compatibility/2006" xmlns:p14="http://schemas.microsoft.com/office/powerpoint/2010/main">
    <mc:Choice Requires="p14">
      <p:transition spd="slow" p14:dur="500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80">
                                          <p:stCondLst>
                                            <p:cond delay="0"/>
                                          </p:stCondLst>
                                        </p:cTn>
                                        <p:tgtEl>
                                          <p:spTgt spid="21"/>
                                        </p:tgtEl>
                                      </p:cBhvr>
                                    </p:animEffect>
                                    <p:anim calcmode="lin" valueType="num">
                                      <p:cBhvr>
                                        <p:cTn id="1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 dur="26">
                                          <p:stCondLst>
                                            <p:cond delay="650"/>
                                          </p:stCondLst>
                                        </p:cTn>
                                        <p:tgtEl>
                                          <p:spTgt spid="21"/>
                                        </p:tgtEl>
                                      </p:cBhvr>
                                      <p:to x="100000" y="60000"/>
                                    </p:animScale>
                                    <p:animScale>
                                      <p:cBhvr>
                                        <p:cTn id="19" dur="166" decel="50000">
                                          <p:stCondLst>
                                            <p:cond delay="676"/>
                                          </p:stCondLst>
                                        </p:cTn>
                                        <p:tgtEl>
                                          <p:spTgt spid="21"/>
                                        </p:tgtEl>
                                      </p:cBhvr>
                                      <p:to x="100000" y="100000"/>
                                    </p:animScale>
                                    <p:animScale>
                                      <p:cBhvr>
                                        <p:cTn id="20" dur="26">
                                          <p:stCondLst>
                                            <p:cond delay="1312"/>
                                          </p:stCondLst>
                                        </p:cTn>
                                        <p:tgtEl>
                                          <p:spTgt spid="21"/>
                                        </p:tgtEl>
                                      </p:cBhvr>
                                      <p:to x="100000" y="80000"/>
                                    </p:animScale>
                                    <p:animScale>
                                      <p:cBhvr>
                                        <p:cTn id="21" dur="166" decel="50000">
                                          <p:stCondLst>
                                            <p:cond delay="1338"/>
                                          </p:stCondLst>
                                        </p:cTn>
                                        <p:tgtEl>
                                          <p:spTgt spid="21"/>
                                        </p:tgtEl>
                                      </p:cBhvr>
                                      <p:to x="100000" y="100000"/>
                                    </p:animScale>
                                    <p:animScale>
                                      <p:cBhvr>
                                        <p:cTn id="22" dur="26">
                                          <p:stCondLst>
                                            <p:cond delay="1642"/>
                                          </p:stCondLst>
                                        </p:cTn>
                                        <p:tgtEl>
                                          <p:spTgt spid="21"/>
                                        </p:tgtEl>
                                      </p:cBhvr>
                                      <p:to x="100000" y="90000"/>
                                    </p:animScale>
                                    <p:animScale>
                                      <p:cBhvr>
                                        <p:cTn id="23" dur="166" decel="50000">
                                          <p:stCondLst>
                                            <p:cond delay="1668"/>
                                          </p:stCondLst>
                                        </p:cTn>
                                        <p:tgtEl>
                                          <p:spTgt spid="21"/>
                                        </p:tgtEl>
                                      </p:cBhvr>
                                      <p:to x="100000" y="100000"/>
                                    </p:animScale>
                                    <p:animScale>
                                      <p:cBhvr>
                                        <p:cTn id="24" dur="26">
                                          <p:stCondLst>
                                            <p:cond delay="1808"/>
                                          </p:stCondLst>
                                        </p:cTn>
                                        <p:tgtEl>
                                          <p:spTgt spid="21"/>
                                        </p:tgtEl>
                                      </p:cBhvr>
                                      <p:to x="100000" y="95000"/>
                                    </p:animScale>
                                    <p:animScale>
                                      <p:cBhvr>
                                        <p:cTn id="25" dur="166" decel="50000">
                                          <p:stCondLst>
                                            <p:cond delay="1834"/>
                                          </p:stCondLst>
                                        </p:cTn>
                                        <p:tgtEl>
                                          <p:spTgt spid="2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additive="base">
                                        <p:cTn id="3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 calcmode="lin" valueType="num">
                                      <p:cBhvr additive="base">
                                        <p:cTn id="4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004" y="773457"/>
            <a:ext cx="7239000" cy="444664"/>
          </a:xfrm>
        </p:spPr>
        <p:txBody>
          <a:bodyPr>
            <a:normAutofit fontScale="90000"/>
          </a:bodyPr>
          <a:lstStyle/>
          <a:p>
            <a:pPr algn="ctr"/>
            <a:r>
              <a:rPr lang="fr-FR" dirty="0" smtClean="0"/>
              <a:t>PORTEFEUILLE ACTUEL</a:t>
            </a:r>
            <a:endParaRPr lang="fr-FR" dirty="0"/>
          </a:p>
        </p:txBody>
      </p:sp>
      <p:sp>
        <p:nvSpPr>
          <p:cNvPr id="4" name="ZoneTexte 3"/>
          <p:cNvSpPr txBox="1"/>
          <p:nvPr/>
        </p:nvSpPr>
        <p:spPr>
          <a:xfrm>
            <a:off x="539552" y="3458554"/>
            <a:ext cx="1765227" cy="369332"/>
          </a:xfrm>
          <a:prstGeom prst="rect">
            <a:avLst/>
          </a:prstGeom>
          <a:noFill/>
        </p:spPr>
        <p:txBody>
          <a:bodyPr wrap="none" rtlCol="0">
            <a:spAutoFit/>
          </a:bodyPr>
          <a:lstStyle/>
          <a:p>
            <a:r>
              <a:rPr lang="fr-FR" dirty="0" smtClean="0"/>
              <a:t>11 OPERATIONS</a:t>
            </a:r>
          </a:p>
        </p:txBody>
      </p:sp>
      <p:sp>
        <p:nvSpPr>
          <p:cNvPr id="5" name="Flèche droite 4"/>
          <p:cNvSpPr/>
          <p:nvPr/>
        </p:nvSpPr>
        <p:spPr>
          <a:xfrm>
            <a:off x="3560211" y="2744924"/>
            <a:ext cx="10113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Accolade ouvrante 5"/>
          <p:cNvSpPr/>
          <p:nvPr/>
        </p:nvSpPr>
        <p:spPr>
          <a:xfrm>
            <a:off x="2902699" y="2492896"/>
            <a:ext cx="373157" cy="28083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4860032" y="2708920"/>
            <a:ext cx="1007007" cy="369332"/>
          </a:xfrm>
          <a:prstGeom prst="rect">
            <a:avLst/>
          </a:prstGeom>
          <a:noFill/>
        </p:spPr>
        <p:txBody>
          <a:bodyPr wrap="none" rtlCol="0">
            <a:spAutoFit/>
          </a:bodyPr>
          <a:lstStyle/>
          <a:p>
            <a:r>
              <a:rPr lang="fr-FR" dirty="0"/>
              <a:t>6</a:t>
            </a:r>
            <a:r>
              <a:rPr lang="fr-FR" dirty="0" smtClean="0"/>
              <a:t> PRETS</a:t>
            </a:r>
          </a:p>
        </p:txBody>
      </p:sp>
      <p:sp>
        <p:nvSpPr>
          <p:cNvPr id="8" name="Flèche droite 7"/>
          <p:cNvSpPr/>
          <p:nvPr/>
        </p:nvSpPr>
        <p:spPr>
          <a:xfrm>
            <a:off x="3529766" y="4437112"/>
            <a:ext cx="101134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4933145" y="4425745"/>
            <a:ext cx="930063" cy="369332"/>
          </a:xfrm>
          <a:prstGeom prst="rect">
            <a:avLst/>
          </a:prstGeom>
          <a:noFill/>
        </p:spPr>
        <p:txBody>
          <a:bodyPr wrap="none" rtlCol="0">
            <a:spAutoFit/>
          </a:bodyPr>
          <a:lstStyle/>
          <a:p>
            <a:r>
              <a:rPr lang="fr-FR" dirty="0"/>
              <a:t>5</a:t>
            </a:r>
            <a:r>
              <a:rPr lang="fr-FR" dirty="0" smtClean="0"/>
              <a:t> DONS</a:t>
            </a:r>
            <a:endParaRPr lang="fr-FR"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369" y="738755"/>
            <a:ext cx="12287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e 19"/>
          <p:cNvGrpSpPr/>
          <p:nvPr/>
        </p:nvGrpSpPr>
        <p:grpSpPr>
          <a:xfrm>
            <a:off x="6167928" y="2335501"/>
            <a:ext cx="1539076" cy="3240360"/>
            <a:chOff x="6228184" y="2348880"/>
            <a:chExt cx="1539076" cy="3240360"/>
          </a:xfrm>
        </p:grpSpPr>
        <p:sp>
          <p:nvSpPr>
            <p:cNvPr id="13" name="ZoneTexte 12"/>
            <p:cNvSpPr txBox="1"/>
            <p:nvPr/>
          </p:nvSpPr>
          <p:spPr>
            <a:xfrm>
              <a:off x="6323104" y="2699628"/>
              <a:ext cx="1138453" cy="369332"/>
            </a:xfrm>
            <a:prstGeom prst="rect">
              <a:avLst/>
            </a:prstGeom>
            <a:noFill/>
          </p:spPr>
          <p:txBody>
            <a:bodyPr wrap="none" rtlCol="0">
              <a:spAutoFit/>
            </a:bodyPr>
            <a:lstStyle/>
            <a:p>
              <a:r>
                <a:rPr lang="fr-FR" dirty="0" smtClean="0"/>
                <a:t>622 M UC</a:t>
              </a:r>
              <a:endParaRPr lang="fr-FR" dirty="0"/>
            </a:p>
          </p:txBody>
        </p:sp>
        <p:sp>
          <p:nvSpPr>
            <p:cNvPr id="14" name="ZoneTexte 13"/>
            <p:cNvSpPr txBox="1"/>
            <p:nvPr/>
          </p:nvSpPr>
          <p:spPr>
            <a:xfrm>
              <a:off x="6547819" y="4437112"/>
              <a:ext cx="894797" cy="369332"/>
            </a:xfrm>
            <a:prstGeom prst="rect">
              <a:avLst/>
            </a:prstGeom>
            <a:noFill/>
          </p:spPr>
          <p:txBody>
            <a:bodyPr wrap="none" rtlCol="0">
              <a:spAutoFit/>
            </a:bodyPr>
            <a:lstStyle/>
            <a:p>
              <a:r>
                <a:rPr lang="fr-FR" dirty="0"/>
                <a:t>7</a:t>
              </a:r>
              <a:r>
                <a:rPr lang="fr-FR" dirty="0" smtClean="0"/>
                <a:t> M UC</a:t>
              </a:r>
              <a:endParaRPr lang="fr-FR" dirty="0"/>
            </a:p>
          </p:txBody>
        </p:sp>
        <p:cxnSp>
          <p:nvCxnSpPr>
            <p:cNvPr id="15" name="Connecteur droit 14"/>
            <p:cNvCxnSpPr/>
            <p:nvPr/>
          </p:nvCxnSpPr>
          <p:spPr>
            <a:xfrm>
              <a:off x="6228184" y="5013176"/>
              <a:ext cx="15390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6300192" y="5147900"/>
              <a:ext cx="1138453" cy="369332"/>
            </a:xfrm>
            <a:prstGeom prst="rect">
              <a:avLst/>
            </a:prstGeom>
            <a:noFill/>
          </p:spPr>
          <p:txBody>
            <a:bodyPr wrap="none" rtlCol="0">
              <a:spAutoFit/>
            </a:bodyPr>
            <a:lstStyle/>
            <a:p>
              <a:r>
                <a:rPr lang="fr-FR" dirty="0" smtClean="0"/>
                <a:t>629 M UC</a:t>
              </a:r>
              <a:endParaRPr lang="fr-FR" dirty="0"/>
            </a:p>
          </p:txBody>
        </p:sp>
        <p:sp>
          <p:nvSpPr>
            <p:cNvPr id="16" name="Rectangle 15"/>
            <p:cNvSpPr/>
            <p:nvPr/>
          </p:nvSpPr>
          <p:spPr>
            <a:xfrm>
              <a:off x="6228184" y="2348880"/>
              <a:ext cx="1539076"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Bouton d'action : Accueil 18">
            <a:hlinkClick r:id="rId3" action="ppaction://hlinksldjump" highlightClick="1"/>
          </p:cNvPr>
          <p:cNvSpPr/>
          <p:nvPr/>
        </p:nvSpPr>
        <p:spPr>
          <a:xfrm>
            <a:off x="8520302" y="188639"/>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Bouton d’action : Suivant 11">
            <a:hlinkClick r:id="" action="ppaction://hlinkshowjump?jump=nextslide" highlightClick="1"/>
          </p:cNvPr>
          <p:cNvSpPr/>
          <p:nvPr/>
        </p:nvSpPr>
        <p:spPr>
          <a:xfrm>
            <a:off x="8464884" y="6453336"/>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305492"/>
            <a:ext cx="3959994" cy="478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itre 1"/>
          <p:cNvSpPr txBox="1">
            <a:spLocks/>
          </p:cNvSpPr>
          <p:nvPr/>
        </p:nvSpPr>
        <p:spPr>
          <a:xfrm>
            <a:off x="4860032" y="53379"/>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1073152010"/>
      </p:ext>
    </p:extLst>
  </p:cSld>
  <p:clrMapOvr>
    <a:masterClrMapping/>
  </p:clrMapOvr>
  <mc:AlternateContent xmlns:mc="http://schemas.openxmlformats.org/markup-compatibility/2006" xmlns:p14="http://schemas.microsoft.com/office/powerpoint/2010/main">
    <mc:Choice Requires="p14">
      <p:transition spd="slow" p14:dur="5000" advClick="0" advTm="0">
        <p:pull/>
      </p:transition>
    </mc:Choice>
    <mc:Fallback xmlns="">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25"/>
                                        </p:tgtEl>
                                        <p:attrNameLst>
                                          <p:attrName>style.visibility</p:attrName>
                                        </p:attrNameLst>
                                      </p:cBhvr>
                                      <p:to>
                                        <p:strVal val="visible"/>
                                      </p:to>
                                    </p:set>
                                    <p:animEffect transition="in" filter="wipe(down)">
                                      <p:cBhvr>
                                        <p:cTn id="12" dur="580">
                                          <p:stCondLst>
                                            <p:cond delay="0"/>
                                          </p:stCondLst>
                                        </p:cTn>
                                        <p:tgtEl>
                                          <p:spTgt spid="1025"/>
                                        </p:tgtEl>
                                      </p:cBhvr>
                                    </p:animEffect>
                                    <p:anim calcmode="lin" valueType="num">
                                      <p:cBhvr>
                                        <p:cTn id="13" dur="1822" tmFilter="0,0; 0.14,0.36; 0.43,0.73; 0.71,0.91; 1.0,1.0">
                                          <p:stCondLst>
                                            <p:cond delay="0"/>
                                          </p:stCondLst>
                                        </p:cTn>
                                        <p:tgtEl>
                                          <p:spTgt spid="102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5"/>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5"/>
                                        </p:tgtEl>
                                      </p:cBhvr>
                                      <p:to x="100000" y="60000"/>
                                    </p:animScale>
                                    <p:animScale>
                                      <p:cBhvr>
                                        <p:cTn id="19" dur="166" decel="50000">
                                          <p:stCondLst>
                                            <p:cond delay="676"/>
                                          </p:stCondLst>
                                        </p:cTn>
                                        <p:tgtEl>
                                          <p:spTgt spid="1025"/>
                                        </p:tgtEl>
                                      </p:cBhvr>
                                      <p:to x="100000" y="100000"/>
                                    </p:animScale>
                                    <p:animScale>
                                      <p:cBhvr>
                                        <p:cTn id="20" dur="26">
                                          <p:stCondLst>
                                            <p:cond delay="1312"/>
                                          </p:stCondLst>
                                        </p:cTn>
                                        <p:tgtEl>
                                          <p:spTgt spid="1025"/>
                                        </p:tgtEl>
                                      </p:cBhvr>
                                      <p:to x="100000" y="80000"/>
                                    </p:animScale>
                                    <p:animScale>
                                      <p:cBhvr>
                                        <p:cTn id="21" dur="166" decel="50000">
                                          <p:stCondLst>
                                            <p:cond delay="1338"/>
                                          </p:stCondLst>
                                        </p:cTn>
                                        <p:tgtEl>
                                          <p:spTgt spid="1025"/>
                                        </p:tgtEl>
                                      </p:cBhvr>
                                      <p:to x="100000" y="100000"/>
                                    </p:animScale>
                                    <p:animScale>
                                      <p:cBhvr>
                                        <p:cTn id="22" dur="26">
                                          <p:stCondLst>
                                            <p:cond delay="1642"/>
                                          </p:stCondLst>
                                        </p:cTn>
                                        <p:tgtEl>
                                          <p:spTgt spid="1025"/>
                                        </p:tgtEl>
                                      </p:cBhvr>
                                      <p:to x="100000" y="90000"/>
                                    </p:animScale>
                                    <p:animScale>
                                      <p:cBhvr>
                                        <p:cTn id="23" dur="166" decel="50000">
                                          <p:stCondLst>
                                            <p:cond delay="1668"/>
                                          </p:stCondLst>
                                        </p:cTn>
                                        <p:tgtEl>
                                          <p:spTgt spid="1025"/>
                                        </p:tgtEl>
                                      </p:cBhvr>
                                      <p:to x="100000" y="100000"/>
                                    </p:animScale>
                                    <p:animScale>
                                      <p:cBhvr>
                                        <p:cTn id="24" dur="26">
                                          <p:stCondLst>
                                            <p:cond delay="1808"/>
                                          </p:stCondLst>
                                        </p:cTn>
                                        <p:tgtEl>
                                          <p:spTgt spid="1025"/>
                                        </p:tgtEl>
                                      </p:cBhvr>
                                      <p:to x="100000" y="95000"/>
                                    </p:animScale>
                                    <p:animScale>
                                      <p:cBhvr>
                                        <p:cTn id="25" dur="166" decel="50000">
                                          <p:stCondLst>
                                            <p:cond delay="1834"/>
                                          </p:stCondLst>
                                        </p:cTn>
                                        <p:tgtEl>
                                          <p:spTgt spid="102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Vertical)">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down)">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1000" fill="hold"/>
                                        <p:tgtEl>
                                          <p:spTgt spid="20"/>
                                        </p:tgtEl>
                                        <p:attrNameLst>
                                          <p:attrName>ppt_w</p:attrName>
                                        </p:attrNameLst>
                                      </p:cBhvr>
                                      <p:tavLst>
                                        <p:tav tm="0">
                                          <p:val>
                                            <p:fltVal val="0"/>
                                          </p:val>
                                        </p:tav>
                                        <p:tav tm="100000">
                                          <p:val>
                                            <p:strVal val="#ppt_w"/>
                                          </p:val>
                                        </p:tav>
                                      </p:tavLst>
                                    </p:anim>
                                    <p:anim calcmode="lin" valueType="num">
                                      <p:cBhvr>
                                        <p:cTn id="62" dur="1000" fill="hold"/>
                                        <p:tgtEl>
                                          <p:spTgt spid="20"/>
                                        </p:tgtEl>
                                        <p:attrNameLst>
                                          <p:attrName>ppt_h</p:attrName>
                                        </p:attrNameLst>
                                      </p:cBhvr>
                                      <p:tavLst>
                                        <p:tav tm="0">
                                          <p:val>
                                            <p:fltVal val="0"/>
                                          </p:val>
                                        </p:tav>
                                        <p:tav tm="100000">
                                          <p:val>
                                            <p:strVal val="#ppt_h"/>
                                          </p:val>
                                        </p:tav>
                                      </p:tavLst>
                                    </p:anim>
                                    <p:anim calcmode="lin" valueType="num">
                                      <p:cBhvr>
                                        <p:cTn id="63" dur="1000" fill="hold"/>
                                        <p:tgtEl>
                                          <p:spTgt spid="20"/>
                                        </p:tgtEl>
                                        <p:attrNameLst>
                                          <p:attrName>style.rotation</p:attrName>
                                        </p:attrNameLst>
                                      </p:cBhvr>
                                      <p:tavLst>
                                        <p:tav tm="0">
                                          <p:val>
                                            <p:fltVal val="90"/>
                                          </p:val>
                                        </p:tav>
                                        <p:tav tm="100000">
                                          <p:val>
                                            <p:fltVal val="0"/>
                                          </p:val>
                                        </p:tav>
                                      </p:tavLst>
                                    </p:anim>
                                    <p:animEffect transition="in" filter="fade">
                                      <p:cBhvr>
                                        <p:cTn id="6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7"/>
                    </p:tgtEl>
                  </p:cond>
                </p:stCondLst>
                <p:endSync evt="end" delay="0">
                  <p:rtn val="all"/>
                </p:endSync>
                <p:childTnLst>
                  <p:par>
                    <p:cTn id="66" fill="hold">
                      <p:stCondLst>
                        <p:cond delay="0"/>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1000" fill="hold"/>
                                        <p:tgtEl>
                                          <p:spTgt spid="10"/>
                                        </p:tgtEl>
                                        <p:attrNameLst>
                                          <p:attrName>ppt_w</p:attrName>
                                        </p:attrNameLst>
                                      </p:cBhvr>
                                      <p:tavLst>
                                        <p:tav tm="0">
                                          <p:val>
                                            <p:fltVal val="0"/>
                                          </p:val>
                                        </p:tav>
                                        <p:tav tm="100000">
                                          <p:val>
                                            <p:strVal val="#ppt_w"/>
                                          </p:val>
                                        </p:tav>
                                      </p:tavLst>
                                    </p:anim>
                                    <p:anim calcmode="lin" valueType="num">
                                      <p:cBhvr>
                                        <p:cTn id="71" dur="1000" fill="hold"/>
                                        <p:tgtEl>
                                          <p:spTgt spid="10"/>
                                        </p:tgtEl>
                                        <p:attrNameLst>
                                          <p:attrName>ppt_h</p:attrName>
                                        </p:attrNameLst>
                                      </p:cBhvr>
                                      <p:tavLst>
                                        <p:tav tm="0">
                                          <p:val>
                                            <p:fltVal val="0"/>
                                          </p:val>
                                        </p:tav>
                                        <p:tav tm="100000">
                                          <p:val>
                                            <p:strVal val="#ppt_h"/>
                                          </p:val>
                                        </p:tav>
                                      </p:tavLst>
                                    </p:anim>
                                    <p:anim calcmode="lin" valueType="num">
                                      <p:cBhvr>
                                        <p:cTn id="72" dur="1000" fill="hold"/>
                                        <p:tgtEl>
                                          <p:spTgt spid="10"/>
                                        </p:tgtEl>
                                        <p:attrNameLst>
                                          <p:attrName>style.rotation</p:attrName>
                                        </p:attrNameLst>
                                      </p:cBhvr>
                                      <p:tavLst>
                                        <p:tav tm="0">
                                          <p:val>
                                            <p:fltVal val="90"/>
                                          </p:val>
                                        </p:tav>
                                        <p:tav tm="100000">
                                          <p:val>
                                            <p:fltVal val="0"/>
                                          </p:val>
                                        </p:tav>
                                      </p:tavLst>
                                    </p:anim>
                                    <p:animEffect transition="in" filter="fade">
                                      <p:cBhvr>
                                        <p:cTn id="73" dur="1000"/>
                                        <p:tgtEl>
                                          <p:spTgt spid="10"/>
                                        </p:tgtEl>
                                      </p:cBhvr>
                                    </p:animEffect>
                                  </p:childTnLst>
                                </p:cTn>
                              </p:par>
                            </p:childTnLst>
                          </p:cTn>
                        </p:par>
                      </p:childTnLst>
                    </p:cTn>
                  </p:par>
                </p:childTnLst>
              </p:cTn>
              <p:nextCondLst>
                <p:cond evt="onClick" delay="0">
                  <p:tgtEl>
                    <p:spTgt spid="7"/>
                  </p:tgtEl>
                </p:cond>
              </p:nextCondLst>
            </p:seq>
            <p:seq concurrent="1" nextAc="seek">
              <p:cTn id="74" restart="whenNotActive" fill="hold" evtFilter="cancelBubble" nodeType="interactiveSeq">
                <p:stCondLst>
                  <p:cond evt="onClick" delay="0">
                    <p:tgtEl>
                      <p:spTgt spid="10"/>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nodeType="clickEffect">
                                  <p:stCondLst>
                                    <p:cond delay="0"/>
                                  </p:stCondLst>
                                  <p:childTnLst>
                                    <p:anim calcmode="lin" valueType="num">
                                      <p:cBhvr>
                                        <p:cTn id="78" dur="1000"/>
                                        <p:tgtEl>
                                          <p:spTgt spid="10"/>
                                        </p:tgtEl>
                                        <p:attrNameLst>
                                          <p:attrName>ppt_w</p:attrName>
                                        </p:attrNameLst>
                                      </p:cBhvr>
                                      <p:tavLst>
                                        <p:tav tm="0">
                                          <p:val>
                                            <p:strVal val="ppt_w"/>
                                          </p:val>
                                        </p:tav>
                                        <p:tav tm="100000">
                                          <p:val>
                                            <p:fltVal val="0"/>
                                          </p:val>
                                        </p:tav>
                                      </p:tavLst>
                                    </p:anim>
                                    <p:anim calcmode="lin" valueType="num">
                                      <p:cBhvr>
                                        <p:cTn id="79" dur="1000"/>
                                        <p:tgtEl>
                                          <p:spTgt spid="10"/>
                                        </p:tgtEl>
                                        <p:attrNameLst>
                                          <p:attrName>ppt_h</p:attrName>
                                        </p:attrNameLst>
                                      </p:cBhvr>
                                      <p:tavLst>
                                        <p:tav tm="0">
                                          <p:val>
                                            <p:strVal val="ppt_h"/>
                                          </p:val>
                                        </p:tav>
                                        <p:tav tm="100000">
                                          <p:val>
                                            <p:fltVal val="0"/>
                                          </p:val>
                                        </p:tav>
                                      </p:tavLst>
                                    </p:anim>
                                    <p:anim calcmode="lin" valueType="num">
                                      <p:cBhvr>
                                        <p:cTn id="80" dur="1000"/>
                                        <p:tgtEl>
                                          <p:spTgt spid="10"/>
                                        </p:tgtEl>
                                        <p:attrNameLst>
                                          <p:attrName>style.rotation</p:attrName>
                                        </p:attrNameLst>
                                      </p:cBhvr>
                                      <p:tavLst>
                                        <p:tav tm="0">
                                          <p:val>
                                            <p:fltVal val="0"/>
                                          </p:val>
                                        </p:tav>
                                        <p:tav tm="100000">
                                          <p:val>
                                            <p:fltVal val="90"/>
                                          </p:val>
                                        </p:tav>
                                      </p:tavLst>
                                    </p:anim>
                                    <p:animEffect transition="out" filter="fade">
                                      <p:cBhvr>
                                        <p:cTn id="81" dur="1000"/>
                                        <p:tgtEl>
                                          <p:spTgt spid="10"/>
                                        </p:tgtEl>
                                      </p:cBhvr>
                                    </p:animEffect>
                                    <p:set>
                                      <p:cBhvr>
                                        <p:cTn id="82"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2" grpId="0"/>
      <p:bldP spid="4" grpId="0"/>
      <p:bldP spid="5" grpId="0" animBg="1"/>
      <p:bldP spid="6" grpId="0" animBg="1"/>
      <p:bldP spid="7" grpId="0"/>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routier PHASE 1</a:t>
            </a:r>
            <a:endParaRPr lang="fr-FR" dirty="0"/>
          </a:p>
        </p:txBody>
      </p:sp>
      <p:pic>
        <p:nvPicPr>
          <p:cNvPr id="4" name="Image 3">
            <a:hlinkClick r:id="" action="ppaction://hlinkshowjump?jump=previousslide"/>
          </p:cNvPr>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83864"/>
            <a:ext cx="3456384" cy="2513288"/>
          </a:xfrm>
          <a:prstGeom prst="rect">
            <a:avLst/>
          </a:prstGeom>
          <a:noFill/>
          <a:ln>
            <a:noFill/>
          </a:ln>
        </p:spPr>
      </p:pic>
      <p:pic>
        <p:nvPicPr>
          <p:cNvPr id="5" name="Image 4" descr="D:\JEAN FELIX 2012\Jean felix back up du 17022009\EDJODJOM 010906\PR1 EXECUTION\Supervsion 2012\Mission de mai 2012\Mission de supervision de Mai Juin 2012\Images Fougamou Mouila\DSC00783.JPG">
            <a:hlinkClick r:id="" action="ppaction://hlinkshowjump?jump=nextslide"/>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356327"/>
            <a:ext cx="3744416" cy="2808977"/>
          </a:xfrm>
          <a:prstGeom prst="rect">
            <a:avLst/>
          </a:prstGeom>
          <a:noFill/>
          <a:ln>
            <a:noFill/>
          </a:ln>
        </p:spPr>
      </p:pic>
      <p:sp>
        <p:nvSpPr>
          <p:cNvPr id="6" name="ZoneTexte 5"/>
          <p:cNvSpPr txBox="1"/>
          <p:nvPr/>
        </p:nvSpPr>
        <p:spPr>
          <a:xfrm>
            <a:off x="1331640" y="5163377"/>
            <a:ext cx="2839239" cy="584775"/>
          </a:xfrm>
          <a:prstGeom prst="rect">
            <a:avLst/>
          </a:prstGeom>
        </p:spPr>
        <p:txBody>
          <a:bodyPr vert="horz" lIns="91440" tIns="45720" rIns="91440" bIns="45720" rtlCol="0" anchor="b">
            <a:normAutofit/>
          </a:bodyPr>
          <a:lstStyle>
            <a:defPPr>
              <a:defRPr lang="fr-FR"/>
            </a:defPPr>
            <a:lvl1pPr>
              <a:spcBef>
                <a:spcPct val="0"/>
              </a:spcBef>
              <a:buNone/>
              <a:defRPr sz="1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r-FR" dirty="0"/>
              <a:t>246 km de routes bitumées</a:t>
            </a:r>
          </a:p>
          <a:p>
            <a:r>
              <a:rPr lang="fr-FR" dirty="0"/>
              <a:t>Y compris travaux annexes</a:t>
            </a:r>
          </a:p>
        </p:txBody>
      </p:sp>
      <p:sp>
        <p:nvSpPr>
          <p:cNvPr id="7" name="ZoneTexte 6"/>
          <p:cNvSpPr txBox="1"/>
          <p:nvPr/>
        </p:nvSpPr>
        <p:spPr>
          <a:xfrm>
            <a:off x="5220072" y="2150673"/>
            <a:ext cx="3312368" cy="1062303"/>
          </a:xfrm>
          <a:prstGeom prst="rect">
            <a:avLst/>
          </a:prstGeom>
        </p:spPr>
        <p:txBody>
          <a:bodyPr vert="horz" lIns="91440" tIns="45720" rIns="91440" bIns="45720" rtlCol="0" anchor="b">
            <a:normAutofit fontScale="92500"/>
          </a:bodyPr>
          <a:lstStyle>
            <a:lvl1pPr>
              <a:spcBef>
                <a:spcPct val="0"/>
              </a:spcBef>
              <a:buNone/>
              <a:defRPr sz="40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r-FR" sz="1600" dirty="0"/>
              <a:t>Désenclavement</a:t>
            </a:r>
          </a:p>
          <a:p>
            <a:r>
              <a:rPr lang="fr-FR" sz="1600" dirty="0"/>
              <a:t>Réduction de la pauvreté</a:t>
            </a:r>
          </a:p>
          <a:p>
            <a:r>
              <a:rPr lang="fr-FR" sz="1600" dirty="0"/>
              <a:t>(coût d’exploitation </a:t>
            </a:r>
            <a:r>
              <a:rPr lang="fr-FR" sz="1600" dirty="0" smtClean="0"/>
              <a:t>et conditions de </a:t>
            </a:r>
            <a:r>
              <a:rPr lang="fr-FR" sz="1600" dirty="0"/>
              <a:t>vie des </a:t>
            </a:r>
            <a:r>
              <a:rPr lang="fr-FR" sz="1600" dirty="0" smtClean="0"/>
              <a:t>populations)</a:t>
            </a:r>
            <a:endParaRPr lang="fr-FR" sz="1600" dirty="0"/>
          </a:p>
        </p:txBody>
      </p:sp>
      <p:sp>
        <p:nvSpPr>
          <p:cNvPr id="8" name="Flèche droite 7"/>
          <p:cNvSpPr/>
          <p:nvPr/>
        </p:nvSpPr>
        <p:spPr>
          <a:xfrm>
            <a:off x="4572000" y="2681824"/>
            <a:ext cx="432048" cy="315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675184" y="5292015"/>
            <a:ext cx="432048" cy="315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5">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E71A2AA9-CF48-41DD-A4AF-81F8C9CFD313}" type="slidenum">
              <a:rPr lang="fr-FR" smtClean="0"/>
              <a:t>6</a:t>
            </a:fld>
            <a:endParaRPr lang="fr-FR"/>
          </a:p>
        </p:txBody>
      </p:sp>
      <p:sp>
        <p:nvSpPr>
          <p:cNvPr id="14"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115664656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Programme d’Appui Secteur Pêche et Aquaculture</a:t>
            </a:r>
            <a:endParaRPr lang="fr-FR" dirty="0"/>
          </a:p>
        </p:txBody>
      </p:sp>
      <p:pic>
        <p:nvPicPr>
          <p:cNvPr id="4" name="Picture 5">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76872"/>
            <a:ext cx="3590082" cy="252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820" y="3537220"/>
            <a:ext cx="3920982" cy="2690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5188745" y="2436570"/>
            <a:ext cx="3312368" cy="776406"/>
          </a:xfrm>
          <a:prstGeom prst="rect">
            <a:avLst/>
          </a:prstGeom>
        </p:spPr>
        <p:txBody>
          <a:bodyPr vert="horz" lIns="91440" tIns="45720" rIns="91440" bIns="45720" rtlCol="0" anchor="b">
            <a:normAutofit fontScale="85000" lnSpcReduction="20000"/>
          </a:bodyPr>
          <a:lstStyle>
            <a:lvl1pPr>
              <a:spcBef>
                <a:spcPct val="0"/>
              </a:spcBef>
              <a:buNone/>
              <a:defRPr sz="40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r-FR" sz="1600" dirty="0" smtClean="0"/>
              <a:t>Développement du secteur</a:t>
            </a:r>
          </a:p>
          <a:p>
            <a:r>
              <a:rPr lang="fr-FR" sz="1600" dirty="0" smtClean="0"/>
              <a:t>Réduction de la pauvreté</a:t>
            </a:r>
          </a:p>
          <a:p>
            <a:r>
              <a:rPr lang="fr-FR" sz="1600" dirty="0" smtClean="0"/>
              <a:t>Désenclavement des zones de production</a:t>
            </a:r>
            <a:endParaRPr lang="fr-FR" sz="1600" dirty="0"/>
          </a:p>
        </p:txBody>
      </p:sp>
      <p:sp>
        <p:nvSpPr>
          <p:cNvPr id="7" name="Flèche droite 6"/>
          <p:cNvSpPr/>
          <p:nvPr/>
        </p:nvSpPr>
        <p:spPr>
          <a:xfrm>
            <a:off x="4572000" y="2681824"/>
            <a:ext cx="432048" cy="315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675184" y="5292015"/>
            <a:ext cx="432048" cy="315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331640" y="5120946"/>
            <a:ext cx="2839239" cy="657265"/>
          </a:xfrm>
          <a:prstGeom prst="rect">
            <a:avLst/>
          </a:prstGeom>
        </p:spPr>
        <p:txBody>
          <a:bodyPr vert="horz" lIns="91440" tIns="45720" rIns="91440" bIns="45720" rtlCol="0" anchor="b">
            <a:normAutofit fontScale="85000" lnSpcReduction="20000"/>
          </a:bodyPr>
          <a:lstStyle>
            <a:defPPr>
              <a:defRPr lang="fr-FR"/>
            </a:defPPr>
            <a:lvl1pPr>
              <a:spcBef>
                <a:spcPct val="0"/>
              </a:spcBef>
              <a:buNone/>
              <a:defRPr sz="1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r-FR" dirty="0" smtClean="0"/>
              <a:t>5,000 à 10,000 T/AN de réduction de poissons importés</a:t>
            </a:r>
          </a:p>
          <a:p>
            <a:r>
              <a:rPr lang="fr-FR" dirty="0" smtClean="0"/>
              <a:t>Renforcement des capacités</a:t>
            </a:r>
            <a:endParaRPr lang="fr-FR" dirty="0"/>
          </a:p>
        </p:txBody>
      </p:sp>
      <p:pic>
        <p:nvPicPr>
          <p:cNvPr id="11" name="Imag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E71A2AA9-CF48-41DD-A4AF-81F8C9CFD313}" type="slidenum">
              <a:rPr lang="fr-FR" smtClean="0"/>
              <a:t>7</a:t>
            </a:fld>
            <a:endParaRPr lang="fr-FR"/>
          </a:p>
        </p:txBody>
      </p:sp>
      <p:sp>
        <p:nvSpPr>
          <p:cNvPr id="14"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360749556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Eudes sur l’Assainissement de Libreville</a:t>
            </a:r>
            <a:endParaRPr lang="fr-FR" dirty="0"/>
          </a:p>
        </p:txBody>
      </p:sp>
      <p:pic>
        <p:nvPicPr>
          <p:cNvPr id="3074" name="Picture 2">
            <a:hlinkClick r:id="" action="ppaction://hlinkshowjump?jump=nextslide"/>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284984"/>
            <a:ext cx="2664296" cy="297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a:hlinkClick r:id="" action="ppaction://hlinkshowjump?jump=previousslid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348880"/>
            <a:ext cx="345542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5220072" y="2088860"/>
            <a:ext cx="3312368" cy="908091"/>
          </a:xfrm>
          <a:prstGeom prst="rect">
            <a:avLst/>
          </a:prstGeom>
        </p:spPr>
        <p:txBody>
          <a:bodyPr vert="horz" lIns="91440" tIns="45720" rIns="91440" bIns="45720" rtlCol="0" anchor="b">
            <a:normAutofit fontScale="92500"/>
          </a:bodyPr>
          <a:lstStyle>
            <a:lvl1pPr>
              <a:spcBef>
                <a:spcPct val="0"/>
              </a:spcBef>
              <a:buNone/>
              <a:defRPr sz="40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r-FR" sz="1400" dirty="0" smtClean="0"/>
              <a:t>Amélioration des conditions de vie des zone urbanisées par l’aménagement </a:t>
            </a:r>
            <a:r>
              <a:rPr lang="fr-FR" sz="1400" dirty="0"/>
              <a:t>des bassins versants du </a:t>
            </a:r>
            <a:r>
              <a:rPr lang="fr-FR" sz="1400" dirty="0" err="1"/>
              <a:t>Gué-Gué</a:t>
            </a:r>
            <a:r>
              <a:rPr lang="fr-FR" sz="1400" dirty="0"/>
              <a:t>, de </a:t>
            </a:r>
            <a:r>
              <a:rPr lang="fr-FR" sz="1400" dirty="0" err="1"/>
              <a:t>Lowé</a:t>
            </a:r>
            <a:r>
              <a:rPr lang="fr-FR" sz="1400" dirty="0"/>
              <a:t>-IAI et de Terre </a:t>
            </a:r>
            <a:r>
              <a:rPr lang="fr-FR" sz="1400" dirty="0" smtClean="0"/>
              <a:t>Nouvelle </a:t>
            </a:r>
            <a:endParaRPr lang="fr-FR" sz="1600" dirty="0"/>
          </a:p>
        </p:txBody>
      </p:sp>
      <p:sp>
        <p:nvSpPr>
          <p:cNvPr id="8" name="Flèche droite 7"/>
          <p:cNvSpPr/>
          <p:nvPr/>
        </p:nvSpPr>
        <p:spPr>
          <a:xfrm>
            <a:off x="4782375" y="2385341"/>
            <a:ext cx="432048" cy="315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675184" y="5292015"/>
            <a:ext cx="432048" cy="315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331640" y="5120946"/>
            <a:ext cx="2839239" cy="657265"/>
          </a:xfrm>
          <a:prstGeom prst="rect">
            <a:avLst/>
          </a:prstGeom>
        </p:spPr>
        <p:txBody>
          <a:bodyPr vert="horz" lIns="91440" tIns="45720" rIns="91440" bIns="45720" rtlCol="0" anchor="b">
            <a:normAutofit/>
          </a:bodyPr>
          <a:lstStyle>
            <a:defPPr>
              <a:defRPr lang="fr-FR"/>
            </a:defPPr>
            <a:lvl1pPr>
              <a:spcBef>
                <a:spcPct val="0"/>
              </a:spcBef>
              <a:buNone/>
              <a:defRPr sz="1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r-FR" dirty="0" smtClean="0"/>
              <a:t>Etudes sur 50 km de bassins versants </a:t>
            </a:r>
            <a:endParaRPr lang="fr-FR" dirty="0"/>
          </a:p>
        </p:txBody>
      </p:sp>
      <p:pic>
        <p:nvPicPr>
          <p:cNvPr id="11" name="Image 15">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E71A2AA9-CF48-41DD-A4AF-81F8C9CFD313}" type="slidenum">
              <a:rPr lang="fr-FR" smtClean="0"/>
              <a:t>8</a:t>
            </a:fld>
            <a:endParaRPr lang="fr-FR"/>
          </a:p>
        </p:txBody>
      </p:sp>
      <p:sp>
        <p:nvSpPr>
          <p:cNvPr id="14"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29491069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Projet d’expansion agricole SIAT-GABON</a:t>
            </a:r>
            <a:endParaRPr lang="fr-FR" dirty="0"/>
          </a:p>
        </p:txBody>
      </p:sp>
      <p:pic>
        <p:nvPicPr>
          <p:cNvPr id="4" name="Picture 6">
            <a:hlinkClick r:id="" action="ppaction://hlinkshowjump?jump=previousslide"/>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3148" y="2276872"/>
            <a:ext cx="3429175" cy="25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èche droite 6"/>
          <p:cNvSpPr/>
          <p:nvPr/>
        </p:nvSpPr>
        <p:spPr>
          <a:xfrm>
            <a:off x="4782375" y="2385341"/>
            <a:ext cx="432048" cy="315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675184" y="5292015"/>
            <a:ext cx="432048" cy="315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153148" y="4941168"/>
            <a:ext cx="3429175" cy="1188374"/>
          </a:xfrm>
          <a:prstGeom prst="rect">
            <a:avLst/>
          </a:prstGeom>
        </p:spPr>
        <p:txBody>
          <a:bodyPr vert="horz" lIns="91440" tIns="45720" rIns="91440" bIns="45720" rtlCol="0" anchor="b">
            <a:normAutofit fontScale="85000" lnSpcReduction="20000"/>
          </a:bodyPr>
          <a:lstStyle>
            <a:defPPr>
              <a:defRPr lang="fr-FR"/>
            </a:defPPr>
            <a:lvl1pPr>
              <a:spcBef>
                <a:spcPct val="0"/>
              </a:spcBef>
              <a:buNone/>
              <a:defRPr sz="1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r-FR" dirty="0" smtClean="0"/>
              <a:t>Modernisation des Equipements donc renforcement des capacités de production: de 5000 T d’huile rouge à 12000 T, et pour le caoutchouc granulé: de 18000 T à 25000T </a:t>
            </a:r>
            <a:endParaRPr lang="fr-FR" dirty="0"/>
          </a:p>
        </p:txBody>
      </p:sp>
      <p:pic>
        <p:nvPicPr>
          <p:cNvPr id="1026"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142" y="3284984"/>
            <a:ext cx="2763105"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5220072" y="1772816"/>
            <a:ext cx="3384376" cy="1296144"/>
          </a:xfrm>
          <a:prstGeom prst="rect">
            <a:avLst/>
          </a:prstGeom>
        </p:spPr>
        <p:txBody>
          <a:bodyPr vert="horz" lIns="91440" tIns="45720" rIns="91440" bIns="45720" rtlCol="0" anchor="b">
            <a:normAutofit fontScale="85000" lnSpcReduction="20000"/>
          </a:bodyPr>
          <a:lstStyle>
            <a:lvl1pPr>
              <a:spcBef>
                <a:spcPct val="0"/>
              </a:spcBef>
              <a:buNone/>
              <a:defRPr sz="40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r-FR" sz="1400" dirty="0" smtClean="0"/>
              <a:t>Performances financières: 70 millions (2010), 12000 millions (2011), 5000 millions (09/2012), PGES renforcé: </a:t>
            </a:r>
            <a:r>
              <a:rPr lang="fr-FR" sz="1600" dirty="0"/>
              <a:t>Emplois/ de 3000 (2007) à 4500 (</a:t>
            </a:r>
            <a:r>
              <a:rPr lang="fr-FR" sz="1600" dirty="0" smtClean="0"/>
              <a:t>2012), 850 logements, 8 cliniques, 9 écoles réhabilités, gestion environnementale renforcée</a:t>
            </a:r>
            <a:endParaRPr lang="fr-FR" sz="1600" dirty="0"/>
          </a:p>
        </p:txBody>
      </p:sp>
      <p:pic>
        <p:nvPicPr>
          <p:cNvPr id="13" name="Image 15">
            <a:hlinkClick r:id="rId3"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368660"/>
            <a:ext cx="118813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E71A2AA9-CF48-41DD-A4AF-81F8C9CFD313}" type="slidenum">
              <a:rPr lang="fr-FR" smtClean="0"/>
              <a:t>9</a:t>
            </a:fld>
            <a:endParaRPr lang="fr-FR"/>
          </a:p>
        </p:txBody>
      </p:sp>
      <p:sp>
        <p:nvSpPr>
          <p:cNvPr id="14" name="Titre 1"/>
          <p:cNvSpPr txBox="1">
            <a:spLocks/>
          </p:cNvSpPr>
          <p:nvPr/>
        </p:nvSpPr>
        <p:spPr>
          <a:xfrm>
            <a:off x="5004048" y="0"/>
            <a:ext cx="3168351" cy="504056"/>
          </a:xfrm>
          <a:prstGeom prst="rect">
            <a:avLst/>
          </a:prstGeom>
          <a:solidFill>
            <a:schemeClr val="bg1"/>
          </a:solidFill>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PME–Stratégie Fin. BAD</a:t>
            </a:r>
            <a:endParaRPr lang="fr-FR" sz="2800" b="1" dirty="0"/>
          </a:p>
        </p:txBody>
      </p:sp>
    </p:spTree>
    <p:extLst>
      <p:ext uri="{BB962C8B-B14F-4D97-AF65-F5344CB8AC3E}">
        <p14:creationId xmlns:p14="http://schemas.microsoft.com/office/powerpoint/2010/main" val="284313449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2398</TotalTime>
  <Words>2851</Words>
  <Application>Microsoft Office PowerPoint</Application>
  <PresentationFormat>On-screen Show (4:3)</PresentationFormat>
  <Paragraphs>343</Paragraphs>
  <Slides>31</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Austin</vt:lpstr>
      <vt:lpstr>Bitmap Image</vt:lpstr>
      <vt:lpstr>Clip</vt:lpstr>
      <vt:lpstr>Stratégie de financement des PME mise en place par la BAD</vt:lpstr>
      <vt:lpstr>SOMMAIRE</vt:lpstr>
      <vt:lpstr>PRESENTATION DE LA BAD</vt:lpstr>
      <vt:lpstr>HISTORIQUE</vt:lpstr>
      <vt:lpstr>PORTEFEUILLE ACTUEL</vt:lpstr>
      <vt:lpstr>Programme routier PHASE 1</vt:lpstr>
      <vt:lpstr>Programme d’Appui Secteur Pêche et Aquaculture</vt:lpstr>
      <vt:lpstr>Eudes sur l’Assainissement de Libreville</vt:lpstr>
      <vt:lpstr>Projet d’expansion agricole SIAT-GABON</vt:lpstr>
      <vt:lpstr>PowerPoint Presentation</vt:lpstr>
      <vt:lpstr>PowerPoint Presentation</vt:lpstr>
      <vt:lpstr>Financements en général en faveur du secteur privé</vt:lpstr>
      <vt:lpstr>Eligibilité</vt:lpstr>
      <vt:lpstr>Instruments utilisés</vt:lpstr>
      <vt:lpstr>Répartition par instrument</vt:lpstr>
      <vt:lpstr>Prêts privilégiés</vt:lpstr>
      <vt:lpstr>Co-financement</vt:lpstr>
      <vt:lpstr>Conditions de financement</vt:lpstr>
      <vt:lpstr>PARTICULARITES DU FINANCEMENT AUX PMES</vt:lpstr>
      <vt:lpstr>Stratégie de la Banque pour l’intermédiation</vt:lpstr>
      <vt:lpstr>Négociations en faveur des PMEs</vt:lpstr>
      <vt:lpstr>Sources de financement disponibles et mode de sollicitations</vt:lpstr>
      <vt:lpstr>Modalités de sollicitations de prêts sur Lignes de crédits BAD (Banques commerciales&amp; EMF)</vt:lpstr>
      <vt:lpstr>LANCEMENT DU FMD</vt:lpstr>
      <vt:lpstr>Modalités du FMD</vt:lpstr>
      <vt:lpstr>LANCEMENT DU FAG</vt:lpstr>
      <vt:lpstr>Fonds Africains de Garantie - Principe</vt:lpstr>
      <vt:lpstr>Fonds Africains de Garantie - Utilisation $50 millions dont $10 millions de la BAD</vt:lpstr>
      <vt:lpstr>PowerPoint Presentation</vt:lpstr>
      <vt:lpstr>PowerPoint Presentation</vt:lpstr>
      <vt:lpstr>PowerPoint Presentation</vt:lpstr>
    </vt:vector>
  </TitlesOfParts>
  <Company>ADB/BAD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GAFO EN BRIEF</dc:title>
  <dc:creator>DIRABOU YAPI, ERIC</dc:creator>
  <cp:lastModifiedBy>DIRABOU YAPI, ERIC</cp:lastModifiedBy>
  <cp:revision>144</cp:revision>
  <dcterms:created xsi:type="dcterms:W3CDTF">2012-07-31T10:20:23Z</dcterms:created>
  <dcterms:modified xsi:type="dcterms:W3CDTF">2013-11-27T12:33:55Z</dcterms:modified>
</cp:coreProperties>
</file>