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71" r:id="rId4"/>
    <p:sldId id="272" r:id="rId5"/>
    <p:sldId id="273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FD54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8" d="100"/>
          <a:sy n="118" d="100"/>
        </p:scale>
        <p:origin x="-1434" y="5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F7B90-668C-478D-B9E2-0983FB3E691A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FF04D-A1A1-48C1-87FD-BE8E984E528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5585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37410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8480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7000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/>
          <p:cNvSpPr/>
          <p:nvPr userDrawn="1"/>
        </p:nvSpPr>
        <p:spPr>
          <a:xfrm>
            <a:off x="143189" y="3068960"/>
            <a:ext cx="900419" cy="1008112"/>
          </a:xfrm>
          <a:prstGeom prst="ellipse">
            <a:avLst/>
          </a:prstGeom>
          <a:solidFill>
            <a:srgbClr val="6FD5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47977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7030A0"/>
              </a:buClr>
              <a:buSzPct val="125000"/>
              <a:defRPr/>
            </a:lvl1pPr>
            <a:lvl2pPr marL="742950" indent="-285750">
              <a:buClr>
                <a:schemeClr val="accent6">
                  <a:lumMod val="75000"/>
                </a:schemeClr>
              </a:buClr>
              <a:buSzPct val="125000"/>
              <a:buFont typeface="Arial" pitchFamily="34" charset="0"/>
              <a:buChar char="-"/>
              <a:defRPr/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 userDrawn="1"/>
        </p:nvSpPr>
        <p:spPr>
          <a:xfrm>
            <a:off x="8100391" y="5661248"/>
            <a:ext cx="900419" cy="1008112"/>
          </a:xfrm>
          <a:prstGeom prst="ellipse">
            <a:avLst/>
          </a:prstGeom>
          <a:solidFill>
            <a:srgbClr val="6FD54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C:\BGH\Fichiers com BHG\Logo\Logo BHG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70" t="5133" r="2818" b="5615"/>
          <a:stretch/>
        </p:blipFill>
        <p:spPr bwMode="auto">
          <a:xfrm>
            <a:off x="323528" y="6053656"/>
            <a:ext cx="1005558" cy="615704"/>
          </a:xfrm>
          <a:prstGeom prst="rect">
            <a:avLst/>
          </a:prstGeom>
          <a:noFill/>
          <a:effectLst>
            <a:reflection endPos="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Connecteur droit 9"/>
          <p:cNvCxnSpPr/>
          <p:nvPr userDrawn="1"/>
        </p:nvCxnSpPr>
        <p:spPr>
          <a:xfrm>
            <a:off x="19889" y="1196752"/>
            <a:ext cx="9124111" cy="0"/>
          </a:xfrm>
          <a:prstGeom prst="line">
            <a:avLst/>
          </a:prstGeom>
          <a:ln w="25400">
            <a:solidFill>
              <a:srgbClr val="6FD5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0529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6843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5134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0726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7986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5705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7492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1554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FE92C-50D0-4698-94D0-51304643DFE0}" type="datetimeFigureOut">
              <a:rPr lang="fr-FR" smtClean="0"/>
              <a:pPr/>
              <a:t>27/01/2014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EEB70-6C3D-47AB-A861-7B5463AE2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5881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BGH\Fichiers com BHG\Logo\Logo BHG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41" t="4546" r="2948" b="4318"/>
          <a:stretch/>
        </p:blipFill>
        <p:spPr bwMode="auto">
          <a:xfrm>
            <a:off x="776585" y="332656"/>
            <a:ext cx="2873138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2420889"/>
            <a:ext cx="7739744" cy="1584175"/>
          </a:xfrm>
        </p:spPr>
        <p:txBody>
          <a:bodyPr>
            <a:noAutofit/>
          </a:bodyPr>
          <a:lstStyle/>
          <a:p>
            <a:r>
              <a:rPr lang="fr-FR" sz="3200" b="1" dirty="0"/>
              <a:t>LES BANQUES ET LE FINANCEMENT DES PME/PMI :</a:t>
            </a:r>
            <a:br>
              <a:rPr lang="fr-FR" sz="3200" b="1" dirty="0"/>
            </a:br>
            <a:r>
              <a:rPr lang="fr-FR" sz="3200" b="1" dirty="0"/>
              <a:t>BANQUE DES PME OU FONDS D’AIDE </a:t>
            </a:r>
            <a:r>
              <a:rPr lang="fr-FR" sz="3200" b="1" dirty="0" smtClean="0"/>
              <a:t>? </a:t>
            </a:r>
            <a:endParaRPr lang="fr-FR" sz="32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9632" y="4318248"/>
            <a:ext cx="6400800" cy="1126976"/>
          </a:xfrm>
        </p:spPr>
        <p:txBody>
          <a:bodyPr/>
          <a:lstStyle/>
          <a:p>
            <a:r>
              <a:rPr lang="fr-FR" dirty="0"/>
              <a:t>La </a:t>
            </a:r>
            <a:r>
              <a:rPr lang="fr-FR" dirty="0" smtClean="0"/>
              <a:t>position </a:t>
            </a:r>
            <a:r>
              <a:rPr lang="fr-FR" dirty="0"/>
              <a:t>de la Banque de l’Habitat du Gabon (BHG)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1043608" y="5877272"/>
            <a:ext cx="7056784" cy="0"/>
          </a:xfrm>
          <a:prstGeom prst="line">
            <a:avLst/>
          </a:prstGeom>
          <a:ln w="25400">
            <a:solidFill>
              <a:srgbClr val="6FD5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1043608" y="2276872"/>
            <a:ext cx="7056784" cy="0"/>
          </a:xfrm>
          <a:prstGeom prst="line">
            <a:avLst/>
          </a:prstGeom>
          <a:ln w="25400">
            <a:solidFill>
              <a:srgbClr val="6FD5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5413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196752"/>
            <a:ext cx="8568952" cy="4896544"/>
          </a:xfrm>
        </p:spPr>
        <p:txBody>
          <a:bodyPr>
            <a:noAutofit/>
          </a:bodyPr>
          <a:lstStyle/>
          <a:p>
            <a:pPr algn="ctr"/>
            <a:endParaRPr lang="fr-FR" sz="2000" b="1" dirty="0" smtClean="0"/>
          </a:p>
          <a:p>
            <a:pPr algn="ctr"/>
            <a:r>
              <a:rPr lang="fr-FR" sz="2000" b="1" dirty="0" smtClean="0"/>
              <a:t>L'exigence </a:t>
            </a:r>
            <a:r>
              <a:rPr lang="fr-FR" sz="2000" b="1" dirty="0"/>
              <a:t>de bonne gouvernance et de </a:t>
            </a:r>
            <a:r>
              <a:rPr lang="fr-FR" sz="2000" b="1" dirty="0" smtClean="0"/>
              <a:t>gestion </a:t>
            </a:r>
            <a:r>
              <a:rPr lang="fr-FR" sz="2000" b="1" dirty="0"/>
              <a:t>avisée des activités et des </a:t>
            </a:r>
            <a:r>
              <a:rPr lang="fr-FR" sz="2000" b="1" dirty="0" smtClean="0"/>
              <a:t>risques</a:t>
            </a:r>
          </a:p>
          <a:p>
            <a:pPr lvl="1"/>
            <a:r>
              <a:rPr lang="fr-FR" sz="2000" dirty="0"/>
              <a:t>Une bonne organisation </a:t>
            </a:r>
            <a:r>
              <a:rPr lang="fr-FR" sz="2000" dirty="0" smtClean="0"/>
              <a:t>des </a:t>
            </a:r>
            <a:r>
              <a:rPr lang="fr-FR" sz="2000" dirty="0"/>
              <a:t>PME donnent aux banques l'assurance raisonnable que les fonds </a:t>
            </a:r>
            <a:r>
              <a:rPr lang="fr-FR" sz="2000" dirty="0" smtClean="0"/>
              <a:t>prêtés </a:t>
            </a:r>
            <a:r>
              <a:rPr lang="fr-FR" sz="2000" dirty="0"/>
              <a:t>seront remboursés. </a:t>
            </a:r>
            <a:endParaRPr lang="fr-FR" sz="2000" dirty="0" smtClean="0"/>
          </a:p>
          <a:p>
            <a:pPr lvl="1"/>
            <a:endParaRPr lang="fr-FR" sz="2000" dirty="0" smtClean="0"/>
          </a:p>
          <a:p>
            <a:pPr lvl="1"/>
            <a:r>
              <a:rPr lang="fr-FR" sz="2000" dirty="0" smtClean="0"/>
              <a:t>La PME doit </a:t>
            </a:r>
            <a:r>
              <a:rPr lang="fr-FR" sz="2000" dirty="0" smtClean="0"/>
              <a:t>donc disposer </a:t>
            </a:r>
            <a:r>
              <a:rPr lang="fr-FR" sz="2000" dirty="0"/>
              <a:t>d'organes sociaux (de décisions) </a:t>
            </a:r>
            <a:r>
              <a:rPr lang="fr-FR" sz="2000" dirty="0" smtClean="0"/>
              <a:t>qui </a:t>
            </a:r>
            <a:r>
              <a:rPr lang="fr-FR" sz="2000" dirty="0" smtClean="0"/>
              <a:t>assurent : </a:t>
            </a:r>
            <a:endParaRPr lang="fr-FR" sz="2000" dirty="0" smtClean="0"/>
          </a:p>
          <a:p>
            <a:pPr lvl="2">
              <a:buFont typeface="Wingdings" pitchFamily="2" charset="2"/>
              <a:buChar char="ü"/>
            </a:pPr>
            <a:r>
              <a:rPr lang="fr-FR" sz="2000" dirty="0" smtClean="0"/>
              <a:t>une </a:t>
            </a:r>
            <a:r>
              <a:rPr lang="fr-FR" sz="2000" dirty="0"/>
              <a:t>bonne répartition des fonctions de contrôle de la gestion </a:t>
            </a:r>
            <a:r>
              <a:rPr lang="fr-FR" sz="2000" dirty="0" smtClean="0"/>
              <a:t>;</a:t>
            </a:r>
            <a:endParaRPr lang="fr-FR" sz="2000" dirty="0"/>
          </a:p>
          <a:p>
            <a:pPr lvl="2">
              <a:buFont typeface="Wingdings" pitchFamily="2" charset="2"/>
              <a:buChar char="ü"/>
            </a:pPr>
            <a:r>
              <a:rPr lang="fr-FR" sz="2000" dirty="0" smtClean="0"/>
              <a:t>une </a:t>
            </a:r>
            <a:r>
              <a:rPr lang="fr-FR" sz="2000" dirty="0"/>
              <a:t>gestion avisée des activités et des </a:t>
            </a:r>
            <a:r>
              <a:rPr lang="fr-FR" sz="2000" dirty="0" smtClean="0"/>
              <a:t>risques ;</a:t>
            </a:r>
          </a:p>
          <a:p>
            <a:pPr lvl="2">
              <a:buFont typeface="Wingdings" pitchFamily="2" charset="2"/>
              <a:buChar char="ü"/>
            </a:pPr>
            <a:r>
              <a:rPr lang="fr-FR" sz="2000" dirty="0"/>
              <a:t>un bon dispositif de contrôle </a:t>
            </a:r>
            <a:r>
              <a:rPr lang="fr-FR" sz="2000" dirty="0" smtClean="0"/>
              <a:t>interne ;</a:t>
            </a:r>
          </a:p>
          <a:p>
            <a:pPr lvl="2">
              <a:buFont typeface="Wingdings" pitchFamily="2" charset="2"/>
              <a:buChar char="ü"/>
            </a:pPr>
            <a:r>
              <a:rPr lang="fr-FR" sz="2000" dirty="0" smtClean="0"/>
              <a:t>un </a:t>
            </a:r>
            <a:r>
              <a:rPr lang="fr-FR" sz="2000" dirty="0"/>
              <a:t>organigramme fluide répartissant clairement les attributions et les </a:t>
            </a:r>
            <a:r>
              <a:rPr lang="fr-FR" sz="2000" dirty="0" smtClean="0"/>
              <a:t>pouvoirs</a:t>
            </a:r>
            <a:r>
              <a:rPr lang="fr-FR" sz="2000" dirty="0"/>
              <a:t>.</a:t>
            </a:r>
            <a:endParaRPr lang="fr-FR" sz="2000" dirty="0" smtClean="0"/>
          </a:p>
          <a:p>
            <a:pPr marL="914400" lvl="2" indent="0">
              <a:buNone/>
            </a:pPr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</a:rPr>
              <a:t>=&gt; les </a:t>
            </a:r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activités et les risques sont </a:t>
            </a:r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</a:rPr>
              <a:t>supposés </a:t>
            </a:r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maîtrisés</a:t>
            </a:r>
            <a:r>
              <a:rPr lang="fr-FR" sz="2000" dirty="0"/>
              <a:t>.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719572" y="260648"/>
            <a:ext cx="7704856" cy="747977"/>
          </a:xfrm>
        </p:spPr>
        <p:txBody>
          <a:bodyPr>
            <a:noAutofit/>
          </a:bodyPr>
          <a:lstStyle/>
          <a:p>
            <a:r>
              <a:rPr lang="fr-FR" sz="3200" dirty="0" smtClean="0"/>
              <a:t>2 - Les </a:t>
            </a:r>
            <a:r>
              <a:rPr lang="fr-FR" sz="3200" dirty="0"/>
              <a:t>conditions de l'accompagnement des PME par les banques </a:t>
            </a:r>
            <a:r>
              <a:rPr lang="fr-FR" sz="3200" dirty="0" smtClean="0"/>
              <a:t>3/7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xmlns="" val="29467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09120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sz="2800" b="1" dirty="0"/>
              <a:t>La structuration des démarches organisationnelles comme condition de partage des risques entre PME et </a:t>
            </a:r>
            <a:r>
              <a:rPr lang="fr-FR" sz="2800" b="1" dirty="0" smtClean="0"/>
              <a:t>banques</a:t>
            </a:r>
          </a:p>
          <a:p>
            <a:pPr lvl="1"/>
            <a:r>
              <a:rPr lang="fr-FR" sz="2400" dirty="0"/>
              <a:t>Les banques sont soumises à des règles </a:t>
            </a:r>
            <a:r>
              <a:rPr lang="fr-FR" sz="2400" dirty="0" smtClean="0"/>
              <a:t>professionnelles:</a:t>
            </a:r>
          </a:p>
          <a:p>
            <a:pPr lvl="2"/>
            <a:r>
              <a:rPr lang="fr-FR" sz="2200" dirty="0" smtClean="0"/>
              <a:t>d'efficacité ;</a:t>
            </a:r>
          </a:p>
          <a:p>
            <a:pPr lvl="2"/>
            <a:r>
              <a:rPr lang="fr-FR" sz="2200" dirty="0" smtClean="0"/>
              <a:t>de </a:t>
            </a:r>
            <a:r>
              <a:rPr lang="fr-FR" sz="2200" dirty="0"/>
              <a:t>rentabilité </a:t>
            </a:r>
            <a:r>
              <a:rPr lang="fr-FR" sz="2200" dirty="0" smtClean="0"/>
              <a:t>;</a:t>
            </a:r>
          </a:p>
          <a:p>
            <a:pPr lvl="2"/>
            <a:r>
              <a:rPr lang="fr-FR" sz="2200" dirty="0"/>
              <a:t>d</a:t>
            </a:r>
            <a:r>
              <a:rPr lang="fr-FR" sz="2200" dirty="0" smtClean="0"/>
              <a:t>e déontologie </a:t>
            </a:r>
            <a:r>
              <a:rPr lang="fr-FR" sz="2200" dirty="0"/>
              <a:t>(lutte contre le blanchiment des capitaux</a:t>
            </a:r>
            <a:r>
              <a:rPr lang="fr-FR" sz="2200" dirty="0" smtClean="0"/>
              <a:t>, notamment).</a:t>
            </a:r>
          </a:p>
          <a:p>
            <a:pPr marL="914400" lvl="2" indent="0">
              <a:buNone/>
            </a:pPr>
            <a:endParaRPr lang="fr-FR" sz="2200" dirty="0" smtClean="0"/>
          </a:p>
          <a:p>
            <a:pPr marL="914400" lvl="2" indent="0">
              <a:buNone/>
            </a:pPr>
            <a:endParaRPr lang="fr-FR" sz="2200" dirty="0"/>
          </a:p>
          <a:p>
            <a:pPr marL="914400" lvl="2" indent="0">
              <a:buNone/>
            </a:pPr>
            <a:endParaRPr lang="fr-FR" sz="2200" dirty="0" smtClean="0"/>
          </a:p>
          <a:p>
            <a:pPr marL="914400" lvl="2" indent="0">
              <a:buNone/>
            </a:pPr>
            <a:r>
              <a:rPr lang="fr-FR" sz="2200" dirty="0" smtClean="0"/>
              <a:t>		Connaissance de la clientèle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719572" y="260648"/>
            <a:ext cx="7704856" cy="747977"/>
          </a:xfrm>
        </p:spPr>
        <p:txBody>
          <a:bodyPr>
            <a:noAutofit/>
          </a:bodyPr>
          <a:lstStyle/>
          <a:p>
            <a:r>
              <a:rPr lang="fr-FR" sz="3200" dirty="0" smtClean="0"/>
              <a:t>2 - Les </a:t>
            </a:r>
            <a:r>
              <a:rPr lang="fr-FR" sz="3200" dirty="0"/>
              <a:t>conditions de l'accompagnement des PME par les banques </a:t>
            </a:r>
            <a:r>
              <a:rPr lang="fr-FR" sz="3200" dirty="0" smtClean="0"/>
              <a:t>4/7</a:t>
            </a:r>
            <a:endParaRPr lang="fr-FR" sz="3200" dirty="0"/>
          </a:p>
        </p:txBody>
      </p:sp>
      <p:sp>
        <p:nvSpPr>
          <p:cNvPr id="2" name="Flèche vers le bas 1"/>
          <p:cNvSpPr/>
          <p:nvPr/>
        </p:nvSpPr>
        <p:spPr>
          <a:xfrm>
            <a:off x="4499992" y="5013176"/>
            <a:ext cx="2880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9228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592" y="2204864"/>
            <a:ext cx="7999814" cy="3096344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pour </a:t>
            </a:r>
            <a:r>
              <a:rPr lang="fr-FR" sz="2800" dirty="0"/>
              <a:t>réaliser une sélection efficace des </a:t>
            </a:r>
            <a:r>
              <a:rPr lang="fr-FR" sz="2800" dirty="0" smtClean="0"/>
              <a:t>risques</a:t>
            </a:r>
          </a:p>
          <a:p>
            <a:endParaRPr lang="fr-FR" sz="2800" dirty="0" smtClean="0"/>
          </a:p>
          <a:p>
            <a:r>
              <a:rPr lang="fr-FR" sz="2800" dirty="0" smtClean="0"/>
              <a:t>Assurer </a:t>
            </a:r>
            <a:r>
              <a:rPr lang="fr-FR" sz="2800" dirty="0"/>
              <a:t>le recouvrement des prêts octroyés et respecter la conformité légale et réglementaire sous toutes ses formes.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9552" y="1569155"/>
            <a:ext cx="8064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La connaissance de la clientèle est ainsi indispensable 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719572" y="260648"/>
            <a:ext cx="7704856" cy="747977"/>
          </a:xfrm>
        </p:spPr>
        <p:txBody>
          <a:bodyPr>
            <a:noAutofit/>
          </a:bodyPr>
          <a:lstStyle/>
          <a:p>
            <a:r>
              <a:rPr lang="fr-FR" sz="3200" dirty="0" smtClean="0"/>
              <a:t>2 - Les </a:t>
            </a:r>
            <a:r>
              <a:rPr lang="fr-FR" sz="3200" dirty="0"/>
              <a:t>conditions de l'accompagnement des PME par les banques </a:t>
            </a:r>
            <a:r>
              <a:rPr lang="fr-FR" sz="3200" dirty="0" smtClean="0"/>
              <a:t>5/7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xmlns="" val="363762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484784"/>
            <a:ext cx="792088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 smtClean="0"/>
              <a:t>Aussi, les </a:t>
            </a:r>
            <a:r>
              <a:rPr lang="fr-FR" dirty="0"/>
              <a:t>banques </a:t>
            </a:r>
            <a:r>
              <a:rPr lang="fr-FR" dirty="0" smtClean="0"/>
              <a:t>doivent-elles : </a:t>
            </a:r>
          </a:p>
          <a:p>
            <a:pPr marL="0" indent="0">
              <a:buNone/>
            </a:pPr>
            <a:endParaRPr lang="fr-FR" dirty="0" smtClean="0"/>
          </a:p>
          <a:p>
            <a:pPr>
              <a:buSzPct val="150000"/>
            </a:pPr>
            <a:r>
              <a:rPr lang="fr-FR" dirty="0" smtClean="0"/>
              <a:t> Obtenir </a:t>
            </a:r>
            <a:r>
              <a:rPr lang="fr-FR" dirty="0"/>
              <a:t>des informations sur la structure financière des clients </a:t>
            </a:r>
            <a:endParaRPr lang="fr-FR" dirty="0" smtClean="0"/>
          </a:p>
          <a:p>
            <a:endParaRPr lang="fr-FR" dirty="0" smtClean="0"/>
          </a:p>
          <a:p>
            <a:pPr>
              <a:buSzPct val="150000"/>
            </a:pPr>
            <a:r>
              <a:rPr lang="fr-FR" dirty="0" smtClean="0"/>
              <a:t>Se </a:t>
            </a:r>
            <a:r>
              <a:rPr lang="fr-FR" dirty="0"/>
              <a:t>donner les moyens d'un profilage </a:t>
            </a:r>
            <a:r>
              <a:rPr lang="fr-FR" dirty="0" smtClean="0"/>
              <a:t>avisé </a:t>
            </a:r>
            <a:r>
              <a:rPr lang="fr-FR" dirty="0"/>
              <a:t>des comptes dont elles assureront </a:t>
            </a:r>
            <a:r>
              <a:rPr lang="fr-FR" dirty="0" smtClean="0"/>
              <a:t>la </a:t>
            </a:r>
            <a:r>
              <a:rPr lang="fr-FR" dirty="0"/>
              <a:t>gestion et parfois certains </a:t>
            </a:r>
            <a:r>
              <a:rPr lang="fr-FR" dirty="0" err="1"/>
              <a:t>reporting</a:t>
            </a:r>
            <a:r>
              <a:rPr lang="fr-FR" dirty="0"/>
              <a:t> à l’attention des autorités de supervision et de régulation.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719572" y="260648"/>
            <a:ext cx="7704856" cy="747977"/>
          </a:xfrm>
        </p:spPr>
        <p:txBody>
          <a:bodyPr>
            <a:noAutofit/>
          </a:bodyPr>
          <a:lstStyle/>
          <a:p>
            <a:r>
              <a:rPr lang="fr-FR" sz="3200" dirty="0" smtClean="0"/>
              <a:t>2 - Les </a:t>
            </a:r>
            <a:r>
              <a:rPr lang="fr-FR" sz="3200" dirty="0"/>
              <a:t>conditions de l'accompagnement des PME par les banques </a:t>
            </a:r>
            <a:r>
              <a:rPr lang="fr-FR" sz="3200" dirty="0" smtClean="0"/>
              <a:t>6/7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xmlns="" val="131658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Un des mécanismes de structuration </a:t>
            </a:r>
            <a:endParaRPr lang="fr-FR" sz="2800" dirty="0" smtClean="0"/>
          </a:p>
          <a:p>
            <a:pPr marL="0" indent="0">
              <a:buNone/>
            </a:pPr>
            <a:endParaRPr lang="fr-FR" sz="2800" dirty="0" smtClean="0"/>
          </a:p>
          <a:p>
            <a:r>
              <a:rPr lang="fr-FR" sz="2800" dirty="0" smtClean="0"/>
              <a:t>Faire </a:t>
            </a:r>
            <a:r>
              <a:rPr lang="fr-FR" sz="2800" dirty="0"/>
              <a:t>adhérer </a:t>
            </a:r>
            <a:r>
              <a:rPr lang="fr-FR" sz="2800" dirty="0" smtClean="0"/>
              <a:t>les </a:t>
            </a:r>
            <a:r>
              <a:rPr lang="fr-FR" sz="2800" dirty="0"/>
              <a:t>clients PME à un centre de gestion agréé, lequel </a:t>
            </a:r>
            <a:r>
              <a:rPr lang="fr-FR" sz="2800" dirty="0" smtClean="0"/>
              <a:t>va :</a:t>
            </a:r>
            <a:endParaRPr lang="fr-FR" sz="2800" dirty="0" smtClean="0"/>
          </a:p>
          <a:p>
            <a:pPr lvl="1"/>
            <a:r>
              <a:rPr lang="fr-FR" sz="2400" dirty="0" smtClean="0"/>
              <a:t> </a:t>
            </a:r>
            <a:r>
              <a:rPr lang="fr-FR" sz="2400" dirty="0"/>
              <a:t>suivre pour le compte de la clientèle l'établissement des </a:t>
            </a:r>
            <a:r>
              <a:rPr lang="fr-FR" sz="2400" dirty="0" smtClean="0"/>
              <a:t>comptes</a:t>
            </a:r>
            <a:r>
              <a:rPr lang="fr-FR" sz="2400" dirty="0" smtClean="0"/>
              <a:t> </a:t>
            </a:r>
            <a:r>
              <a:rPr lang="fr-FR" sz="2400" dirty="0" smtClean="0"/>
              <a:t>;</a:t>
            </a:r>
            <a:endParaRPr lang="fr-FR" sz="2400" dirty="0" smtClean="0"/>
          </a:p>
          <a:p>
            <a:pPr lvl="1"/>
            <a:r>
              <a:rPr lang="fr-FR" sz="2400" dirty="0" smtClean="0"/>
              <a:t>l’évaluation </a:t>
            </a:r>
            <a:r>
              <a:rPr lang="fr-FR" sz="2400" dirty="0"/>
              <a:t>de </a:t>
            </a:r>
            <a:r>
              <a:rPr lang="fr-FR" sz="2400" dirty="0" smtClean="0"/>
              <a:t>l'organisation ;</a:t>
            </a:r>
            <a:endParaRPr lang="fr-FR" sz="2400" dirty="0" smtClean="0"/>
          </a:p>
          <a:p>
            <a:pPr lvl="1"/>
            <a:r>
              <a:rPr lang="fr-FR" sz="2400" dirty="0" smtClean="0"/>
              <a:t>le </a:t>
            </a:r>
            <a:r>
              <a:rPr lang="fr-FR" sz="2400" dirty="0"/>
              <a:t>suivi de l'évolution du dispositif de gestion et de communication financière.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719572" y="260648"/>
            <a:ext cx="7704856" cy="747977"/>
          </a:xfrm>
        </p:spPr>
        <p:txBody>
          <a:bodyPr>
            <a:noAutofit/>
          </a:bodyPr>
          <a:lstStyle/>
          <a:p>
            <a:r>
              <a:rPr lang="fr-FR" sz="3200" dirty="0" smtClean="0"/>
              <a:t>2 - Les </a:t>
            </a:r>
            <a:r>
              <a:rPr lang="fr-FR" sz="3200" dirty="0"/>
              <a:t>conditions de l'accompagnement des PME par les banques </a:t>
            </a:r>
            <a:r>
              <a:rPr lang="fr-FR" sz="3200" dirty="0" smtClean="0"/>
              <a:t>7/7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xmlns="" val="425102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63272" cy="747977"/>
          </a:xfrm>
        </p:spPr>
        <p:txBody>
          <a:bodyPr>
            <a:noAutofit/>
          </a:bodyPr>
          <a:lstStyle/>
          <a:p>
            <a:r>
              <a:rPr lang="fr-FR" sz="3200" dirty="0" smtClean="0"/>
              <a:t>3 - La </a:t>
            </a:r>
            <a:r>
              <a:rPr lang="fr-FR" sz="3200" dirty="0"/>
              <a:t>problématique particulière de banque des PME ou de fonds d’aide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5332" y="2492897"/>
            <a:ext cx="8229600" cy="3528392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La </a:t>
            </a:r>
            <a:r>
              <a:rPr lang="fr-FR" sz="2800" b="1" dirty="0"/>
              <a:t>logique des affaires qui considère la PME comme un client apporteur </a:t>
            </a:r>
            <a:r>
              <a:rPr lang="fr-FR" sz="2800" b="1" dirty="0" smtClean="0"/>
              <a:t>d’affaires</a:t>
            </a:r>
          </a:p>
          <a:p>
            <a:endParaRPr lang="fr-FR" sz="2800" dirty="0" smtClean="0"/>
          </a:p>
          <a:p>
            <a:r>
              <a:rPr lang="fr-FR" sz="2800" b="1" dirty="0" smtClean="0"/>
              <a:t>La </a:t>
            </a:r>
            <a:r>
              <a:rPr lang="fr-FR" sz="2800" b="1" dirty="0"/>
              <a:t>logique de partenariat ou de soutien aux </a:t>
            </a:r>
            <a:r>
              <a:rPr lang="fr-FR" sz="2800" b="1" dirty="0" smtClean="0"/>
              <a:t>PME</a:t>
            </a:r>
          </a:p>
          <a:p>
            <a:pPr lvl="1"/>
            <a:r>
              <a:rPr lang="fr-FR" sz="2400" dirty="0" smtClean="0"/>
              <a:t>qui </a:t>
            </a:r>
            <a:r>
              <a:rPr lang="fr-FR" sz="2400" dirty="0"/>
              <a:t>peut se réaliser dans le cadre d’un partage de </a:t>
            </a:r>
            <a:r>
              <a:rPr lang="fr-FR" sz="2400" dirty="0" smtClean="0"/>
              <a:t>risques, et d’un </a:t>
            </a:r>
            <a:r>
              <a:rPr lang="fr-FR" sz="2400" dirty="0"/>
              <a:t>encadrement de l’Etat à travers des politiques publiques d’aide et d’assistance aux PME qui favorisent l’inclusion financière et la structuration des PME</a:t>
            </a:r>
          </a:p>
        </p:txBody>
      </p:sp>
      <p:sp>
        <p:nvSpPr>
          <p:cNvPr id="4" name="Rectangle 3"/>
          <p:cNvSpPr/>
          <p:nvPr/>
        </p:nvSpPr>
        <p:spPr>
          <a:xfrm>
            <a:off x="760210" y="1412776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/>
              <a:t>Dans le cas de la BHG, cette problématique renvoie à deux questions :</a:t>
            </a:r>
          </a:p>
        </p:txBody>
      </p:sp>
    </p:spTree>
    <p:extLst>
      <p:ext uri="{BB962C8B-B14F-4D97-AF65-F5344CB8AC3E}">
        <p14:creationId xmlns:p14="http://schemas.microsoft.com/office/powerpoint/2010/main" xmlns="" val="306491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 1/2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9104" y="1340768"/>
            <a:ext cx="8064896" cy="4525963"/>
          </a:xfrm>
        </p:spPr>
        <p:txBody>
          <a:bodyPr>
            <a:normAutofit fontScale="92500" lnSpcReduction="20000"/>
          </a:bodyPr>
          <a:lstStyle/>
          <a:p>
            <a:r>
              <a:rPr lang="fr-FR" sz="3000" dirty="0" smtClean="0"/>
              <a:t>Les </a:t>
            </a:r>
            <a:r>
              <a:rPr lang="fr-FR" sz="3000" dirty="0"/>
              <a:t>banques sont des partenaires financiers </a:t>
            </a:r>
            <a:r>
              <a:rPr lang="fr-FR" sz="3000" dirty="0" smtClean="0"/>
              <a:t>naturels des </a:t>
            </a:r>
            <a:r>
              <a:rPr lang="fr-FR" sz="3000" dirty="0" smtClean="0"/>
              <a:t>entreprises.</a:t>
            </a:r>
            <a:endParaRPr lang="fr-FR" sz="3000" dirty="0" smtClean="0"/>
          </a:p>
          <a:p>
            <a:endParaRPr lang="fr-FR" sz="2800" dirty="0" smtClean="0"/>
          </a:p>
          <a:p>
            <a:r>
              <a:rPr lang="fr-FR" sz="3000" dirty="0" smtClean="0"/>
              <a:t>Toutefois, les </a:t>
            </a:r>
            <a:r>
              <a:rPr lang="fr-FR" sz="3000" dirty="0"/>
              <a:t>banques ne peuvent se positionner comme fonds d’aide que si elles sont elles-mêmes soutenues par les pouvoirs </a:t>
            </a:r>
            <a:r>
              <a:rPr lang="fr-FR" sz="3000" dirty="0" smtClean="0"/>
              <a:t>publics.</a:t>
            </a:r>
            <a:endParaRPr lang="fr-FR" sz="3000" dirty="0" smtClean="0"/>
          </a:p>
          <a:p>
            <a:endParaRPr lang="fr-FR" sz="2800" dirty="0" smtClean="0"/>
          </a:p>
          <a:p>
            <a:r>
              <a:rPr lang="fr-FR" sz="3000" dirty="0"/>
              <a:t>Toutes les autres formes </a:t>
            </a:r>
            <a:r>
              <a:rPr lang="fr-FR" sz="3000" dirty="0" smtClean="0"/>
              <a:t>de </a:t>
            </a:r>
            <a:r>
              <a:rPr lang="fr-FR" sz="3000" dirty="0"/>
              <a:t>partenariat obéissent à une logique de marché qui implique l’appréciation de la performance des PME pour pouvoir assurer une gestion rationnelle des risques portées sur </a:t>
            </a:r>
            <a:r>
              <a:rPr lang="fr-FR" sz="3000" dirty="0" smtClean="0"/>
              <a:t>celles-ci</a:t>
            </a:r>
            <a:r>
              <a:rPr lang="fr-FR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369969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800" dirty="0"/>
              <a:t>Pour la BHG, </a:t>
            </a:r>
            <a:r>
              <a:rPr lang="fr-FR" sz="2800" dirty="0" smtClean="0"/>
              <a:t>la solution pour un partenariat durable et soutenable passe par la </a:t>
            </a:r>
            <a:r>
              <a:rPr lang="fr-FR" sz="2800" dirty="0" smtClean="0"/>
              <a:t>mise en place </a:t>
            </a:r>
            <a:r>
              <a:rPr lang="fr-FR" sz="2800" dirty="0" smtClean="0"/>
              <a:t>:</a:t>
            </a:r>
          </a:p>
          <a:p>
            <a:pPr marL="0" indent="0">
              <a:buNone/>
            </a:pPr>
            <a:endParaRPr lang="fr-FR" sz="2800" dirty="0" smtClean="0"/>
          </a:p>
          <a:p>
            <a:r>
              <a:rPr lang="fr-FR" sz="2800" dirty="0" smtClean="0"/>
              <a:t>de </a:t>
            </a:r>
            <a:r>
              <a:rPr lang="fr-FR" sz="2800" dirty="0"/>
              <a:t>panels de constructeurs ou de promoteurs PME adhérents à un centre de gestion </a:t>
            </a:r>
            <a:r>
              <a:rPr lang="fr-FR" sz="2800" dirty="0" smtClean="0"/>
              <a:t>agréé</a:t>
            </a:r>
            <a:endParaRPr lang="fr-FR" sz="2800" dirty="0"/>
          </a:p>
          <a:p>
            <a:endParaRPr lang="fr-FR" sz="2800" dirty="0" smtClean="0"/>
          </a:p>
          <a:p>
            <a:r>
              <a:rPr lang="fr-FR" sz="2800" dirty="0" smtClean="0"/>
              <a:t>des </a:t>
            </a:r>
            <a:r>
              <a:rPr lang="fr-FR" sz="2800" dirty="0"/>
              <a:t>relations concrètes d’affaires avec les </a:t>
            </a:r>
            <a:r>
              <a:rPr lang="fr-FR" sz="2800" dirty="0" smtClean="0"/>
              <a:t>PME</a:t>
            </a:r>
          </a:p>
          <a:p>
            <a:pPr marL="0" indent="0" algn="ctr">
              <a:buNone/>
            </a:pPr>
            <a:endParaRPr lang="fr-FR" sz="2800" dirty="0"/>
          </a:p>
          <a:p>
            <a:pPr marL="0" indent="0" algn="ctr">
              <a:buNone/>
            </a:pPr>
            <a:r>
              <a:rPr lang="fr-FR" b="1" dirty="0" smtClean="0"/>
              <a:t>Seuls de telles mesures peuvent permettre sur </a:t>
            </a:r>
            <a:r>
              <a:rPr lang="fr-FR" b="1" dirty="0"/>
              <a:t>la </a:t>
            </a:r>
            <a:r>
              <a:rPr lang="fr-FR" b="1" dirty="0" smtClean="0"/>
              <a:t>durée, </a:t>
            </a:r>
            <a:r>
              <a:rPr lang="fr-FR" b="1" dirty="0"/>
              <a:t>de construire </a:t>
            </a:r>
            <a:r>
              <a:rPr lang="fr-FR" b="1" dirty="0" smtClean="0"/>
              <a:t>des </a:t>
            </a:r>
            <a:r>
              <a:rPr lang="fr-FR" b="1" dirty="0"/>
              <a:t>partenariats mutuellement enrichissants.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47977"/>
          </a:xfrm>
        </p:spPr>
        <p:txBody>
          <a:bodyPr/>
          <a:lstStyle/>
          <a:p>
            <a:r>
              <a:rPr lang="fr-FR" dirty="0" smtClean="0"/>
              <a:t>CONCLUSION 2/2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2929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899592" y="1484784"/>
            <a:ext cx="6984776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>PLAN</a:t>
            </a:r>
          </a:p>
          <a:p>
            <a:pPr>
              <a:buFont typeface="Wingdings" pitchFamily="2" charset="2"/>
              <a:buChar char="§"/>
            </a:pPr>
            <a:endParaRPr lang="fr-FR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6FD54B"/>
              </a:buClr>
              <a:buFont typeface="Wingdings" pitchFamily="2" charset="2"/>
              <a:buChar char="§"/>
            </a:pPr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>
              <a:buClr>
                <a:srgbClr val="6FD54B"/>
              </a:buClr>
              <a:buFont typeface="Wingdings" pitchFamily="2" charset="2"/>
              <a:buChar char="§"/>
            </a:pPr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- Modalités pratiques de partenariats entre PME et </a:t>
            </a:r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>banques</a:t>
            </a:r>
          </a:p>
          <a:p>
            <a:pPr lvl="1">
              <a:buClr>
                <a:srgbClr val="00B050"/>
              </a:buClr>
              <a:buSzPct val="100000"/>
              <a:buFont typeface="Calibri" pitchFamily="34" charset="0"/>
              <a:buChar char="↘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1.1. Lignes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crédits d’investissement</a:t>
            </a:r>
          </a:p>
          <a:p>
            <a:pPr lvl="1">
              <a:buClr>
                <a:srgbClr val="00B050"/>
              </a:buClr>
              <a:buSzPct val="100000"/>
              <a:buFont typeface="Calibri" pitchFamily="34" charset="0"/>
              <a:buChar char="↘"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1.2. Lignes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de crédits de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trésorerie</a:t>
            </a:r>
          </a:p>
          <a:p>
            <a:pPr lvl="1">
              <a:buClr>
                <a:srgbClr val="00B050"/>
              </a:buClr>
              <a:buSzPct val="100000"/>
              <a:buFont typeface="Calibri" pitchFamily="34" charset="0"/>
              <a:buChar char="↘"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1.3.  Lignes de crédits par signature 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6FD54B"/>
              </a:buClr>
              <a:buFont typeface="Wingdings" pitchFamily="2" charset="2"/>
              <a:buChar char="§"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2 - Les conditions de l'accompagnement des PME par les banques </a:t>
            </a:r>
          </a:p>
          <a:p>
            <a:pPr lvl="1">
              <a:buClr>
                <a:srgbClr val="00B050"/>
              </a:buClr>
              <a:buSzPct val="100000"/>
              <a:buFont typeface="Calibri" pitchFamily="34" charset="0"/>
              <a:buChar char="↘"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2.1. L'exigence de communication et de transparence financière </a:t>
            </a:r>
          </a:p>
          <a:p>
            <a:pPr lvl="1">
              <a:buClr>
                <a:srgbClr val="00B050"/>
              </a:buClr>
              <a:buSzPct val="100000"/>
              <a:buFont typeface="Calibri" pitchFamily="34" charset="0"/>
              <a:buChar char="↘"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2.2. L'exigence de bonne gouvernance et de gestion avisée des activités et des risques</a:t>
            </a:r>
          </a:p>
          <a:p>
            <a:pPr lvl="1">
              <a:buClr>
                <a:srgbClr val="00B050"/>
              </a:buClr>
              <a:buSzPct val="100000"/>
              <a:buFont typeface="Calibri" pitchFamily="34" charset="0"/>
              <a:buChar char="↘"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2.3. La structuration des démarches organisationnelles comme condition de partage des risques entre PME et banques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6FD54B"/>
              </a:buClr>
              <a:buFont typeface="Wingdings" pitchFamily="2" charset="2"/>
              <a:buChar char="§"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3 - La problématique particulière de banque des PME ou de fonds d’aide</a:t>
            </a:r>
          </a:p>
          <a:p>
            <a:pPr lvl="1">
              <a:buClr>
                <a:srgbClr val="00B050"/>
              </a:buClr>
              <a:buSzPct val="100000"/>
              <a:buFont typeface="Calibri" pitchFamily="34" charset="0"/>
              <a:buChar char="↘"/>
            </a:pPr>
            <a:endParaRPr lang="fr-F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BGH\Fichiers com BHG\Logo\Logo BHG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41" t="4546" r="2948" b="4318"/>
          <a:stretch/>
        </p:blipFill>
        <p:spPr bwMode="auto">
          <a:xfrm>
            <a:off x="611560" y="385487"/>
            <a:ext cx="1656184" cy="1037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4946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Introduction 1/3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412776"/>
            <a:ext cx="8280920" cy="51125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b="1" dirty="0" smtClean="0"/>
              <a:t>Le </a:t>
            </a:r>
            <a:r>
              <a:rPr lang="fr-FR" sz="2400" b="1" dirty="0"/>
              <a:t>débat sur le financement du développement des PME </a:t>
            </a:r>
            <a:endParaRPr lang="fr-FR" sz="2400" b="1" dirty="0" smtClean="0"/>
          </a:p>
          <a:p>
            <a:pPr marL="0" indent="0" algn="ctr">
              <a:lnSpc>
                <a:spcPct val="50000"/>
              </a:lnSpc>
              <a:buNone/>
            </a:pPr>
            <a:endParaRPr lang="fr-FR" sz="2400" b="1" dirty="0" smtClean="0"/>
          </a:p>
          <a:p>
            <a:r>
              <a:rPr lang="fr-FR" sz="2400" dirty="0" smtClean="0"/>
              <a:t>La vocation des </a:t>
            </a:r>
            <a:r>
              <a:rPr lang="fr-FR" sz="2400" dirty="0"/>
              <a:t>banques de </a:t>
            </a:r>
            <a:r>
              <a:rPr lang="fr-FR" sz="2400" dirty="0" smtClean="0"/>
              <a:t>développement spécialisées  BGD et </a:t>
            </a:r>
            <a:r>
              <a:rPr lang="fr-FR" sz="2400" dirty="0" smtClean="0"/>
              <a:t>BHG : </a:t>
            </a:r>
            <a:endParaRPr lang="fr-FR" sz="2400" dirty="0" smtClean="0"/>
          </a:p>
          <a:p>
            <a:pPr lvl="1"/>
            <a:r>
              <a:rPr lang="fr-FR" sz="2000" dirty="0"/>
              <a:t>Le financement des PME </a:t>
            </a:r>
          </a:p>
          <a:p>
            <a:pPr lvl="1"/>
            <a:r>
              <a:rPr lang="fr-FR" sz="2000" dirty="0"/>
              <a:t>Le financement du logement social </a:t>
            </a:r>
          </a:p>
          <a:p>
            <a:pPr lvl="2">
              <a:buClr>
                <a:srgbClr val="00B050"/>
              </a:buClr>
            </a:pPr>
            <a:endParaRPr lang="fr-FR" sz="2000" dirty="0" smtClean="0"/>
          </a:p>
          <a:p>
            <a:r>
              <a:rPr lang="fr-FR" sz="2400" dirty="0" smtClean="0"/>
              <a:t>Le financement </a:t>
            </a:r>
            <a:r>
              <a:rPr lang="fr-FR" sz="2400" dirty="0"/>
              <a:t>des PME par les banques ne se justifie que dans la mesure </a:t>
            </a:r>
            <a:r>
              <a:rPr lang="fr-FR" sz="2400" dirty="0" smtClean="0"/>
              <a:t>où </a:t>
            </a:r>
            <a:r>
              <a:rPr lang="fr-FR" sz="2400" dirty="0"/>
              <a:t>:</a:t>
            </a:r>
          </a:p>
          <a:p>
            <a:pPr lvl="1"/>
            <a:r>
              <a:rPr lang="fr-FR" sz="2000" dirty="0"/>
              <a:t>les banques disposent de liquidités abondantes</a:t>
            </a:r>
          </a:p>
          <a:p>
            <a:pPr lvl="1"/>
            <a:r>
              <a:rPr lang="fr-FR" sz="2000" dirty="0"/>
              <a:t>une quotité </a:t>
            </a:r>
            <a:r>
              <a:rPr lang="fr-FR" sz="2000" dirty="0" smtClean="0"/>
              <a:t>stable </a:t>
            </a:r>
            <a:r>
              <a:rPr lang="fr-FR" sz="2000" dirty="0"/>
              <a:t>de </a:t>
            </a:r>
            <a:r>
              <a:rPr lang="fr-FR" sz="2000" dirty="0" smtClean="0"/>
              <a:t>celles-ci pourrait </a:t>
            </a:r>
            <a:r>
              <a:rPr lang="fr-FR" sz="2000" dirty="0"/>
              <a:t>être transformée en prêts appropriés pour le financement de projets d'investissement ou de </a:t>
            </a:r>
            <a:r>
              <a:rPr lang="fr-FR" sz="2000" dirty="0" smtClean="0"/>
              <a:t>développement, sans prise de risques inconsidérés.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xmlns="" val="15575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1216" y="1340768"/>
            <a:ext cx="8291264" cy="5112568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Les </a:t>
            </a:r>
            <a:r>
              <a:rPr lang="fr-FR" dirty="0" smtClean="0"/>
              <a:t>ressources </a:t>
            </a:r>
            <a:r>
              <a:rPr lang="fr-FR" dirty="0" smtClean="0"/>
              <a:t>disponibles des Instrument de financement de l’Etat sont </a:t>
            </a:r>
            <a:r>
              <a:rPr lang="fr-FR" dirty="0" smtClean="0"/>
              <a:t>insuffisantes ou de durée </a:t>
            </a:r>
            <a:r>
              <a:rPr lang="fr-FR" dirty="0" smtClean="0"/>
              <a:t>inappropriées et ne sont obtenu à des coût adaptés à la réalisation de leur mission ; ils ne gèrent pas les dépôts (épargne) : </a:t>
            </a:r>
            <a:endParaRPr lang="fr-FR" dirty="0" smtClean="0"/>
          </a:p>
          <a:p>
            <a:pPr>
              <a:lnSpc>
                <a:spcPct val="70000"/>
              </a:lnSpc>
            </a:pPr>
            <a:endParaRPr lang="fr-FR" dirty="0" smtClean="0"/>
          </a:p>
          <a:p>
            <a:pPr lvl="1"/>
            <a:r>
              <a:rPr lang="fr-FR" dirty="0" smtClean="0"/>
              <a:t>des </a:t>
            </a:r>
            <a:r>
              <a:rPr lang="fr-FR" dirty="0" smtClean="0"/>
              <a:t>institutionnels </a:t>
            </a:r>
            <a:r>
              <a:rPr lang="fr-FR" dirty="0" smtClean="0"/>
              <a:t>(assurances</a:t>
            </a:r>
            <a:r>
              <a:rPr lang="fr-FR" dirty="0"/>
              <a:t>, </a:t>
            </a:r>
            <a:r>
              <a:rPr lang="fr-FR" dirty="0" smtClean="0"/>
              <a:t>organismes </a:t>
            </a:r>
            <a:r>
              <a:rPr lang="fr-FR" dirty="0"/>
              <a:t>de sécurité </a:t>
            </a:r>
            <a:r>
              <a:rPr lang="fr-FR" dirty="0" smtClean="0"/>
              <a:t>sociale)</a:t>
            </a:r>
          </a:p>
          <a:p>
            <a:pPr lvl="1"/>
            <a:r>
              <a:rPr lang="fr-FR" dirty="0" smtClean="0"/>
              <a:t>des </a:t>
            </a:r>
            <a:r>
              <a:rPr lang="fr-FR" dirty="0" smtClean="0"/>
              <a:t>grandes entreprises</a:t>
            </a:r>
          </a:p>
          <a:p>
            <a:pPr lvl="1"/>
            <a:endParaRPr lang="fr-FR" dirty="0" smtClean="0"/>
          </a:p>
          <a:p>
            <a:r>
              <a:rPr lang="fr-FR" dirty="0"/>
              <a:t>les besoins exprimés par les PME, bien que légitimes, ne sont pas souvent </a:t>
            </a:r>
            <a:r>
              <a:rPr lang="fr-FR" dirty="0" smtClean="0"/>
              <a:t>bancables, compte tenu :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de </a:t>
            </a:r>
            <a:r>
              <a:rPr lang="fr-FR" dirty="0"/>
              <a:t>leur faible capacité </a:t>
            </a:r>
            <a:r>
              <a:rPr lang="fr-FR" dirty="0" smtClean="0"/>
              <a:t>d'endettement ;</a:t>
            </a:r>
            <a:endParaRPr lang="fr-FR" dirty="0" smtClean="0"/>
          </a:p>
          <a:p>
            <a:pPr lvl="1"/>
            <a:r>
              <a:rPr lang="fr-FR" dirty="0" smtClean="0"/>
              <a:t>de </a:t>
            </a:r>
            <a:r>
              <a:rPr lang="fr-FR" dirty="0"/>
              <a:t>leur organisation </a:t>
            </a:r>
            <a:r>
              <a:rPr lang="fr-FR" dirty="0" smtClean="0"/>
              <a:t>insuffisante. </a:t>
            </a:r>
            <a:endParaRPr lang="fr-FR" dirty="0"/>
          </a:p>
          <a:p>
            <a:pPr lvl="2"/>
            <a:r>
              <a:rPr lang="fr-FR" dirty="0" smtClean="0"/>
              <a:t>mesures </a:t>
            </a:r>
            <a:r>
              <a:rPr lang="fr-FR" dirty="0"/>
              <a:t>de bonne gouvernance </a:t>
            </a:r>
            <a:r>
              <a:rPr lang="fr-FR" dirty="0" smtClean="0"/>
              <a:t>insuffisantes ;</a:t>
            </a:r>
            <a:endParaRPr lang="fr-FR" dirty="0" smtClean="0"/>
          </a:p>
          <a:p>
            <a:pPr lvl="2"/>
            <a:r>
              <a:rPr lang="fr-FR" dirty="0" smtClean="0"/>
              <a:t>dispositif </a:t>
            </a:r>
            <a:r>
              <a:rPr lang="fr-FR" dirty="0"/>
              <a:t>de gestion faible </a:t>
            </a:r>
            <a:r>
              <a:rPr lang="fr-FR" dirty="0" smtClean="0"/>
              <a:t>;</a:t>
            </a:r>
            <a:endParaRPr lang="fr-FR" dirty="0"/>
          </a:p>
          <a:p>
            <a:pPr lvl="2"/>
            <a:r>
              <a:rPr lang="fr-FR" dirty="0" smtClean="0"/>
              <a:t>gestion </a:t>
            </a:r>
            <a:r>
              <a:rPr lang="fr-FR" dirty="0"/>
              <a:t>des risques peu </a:t>
            </a:r>
            <a:r>
              <a:rPr lang="fr-FR" dirty="0" smtClean="0"/>
              <a:t>avisée.</a:t>
            </a: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47977"/>
          </a:xfrm>
        </p:spPr>
        <p:txBody>
          <a:bodyPr>
            <a:normAutofit/>
          </a:bodyPr>
          <a:lstStyle/>
          <a:p>
            <a:r>
              <a:rPr lang="fr-FR" sz="3600" dirty="0" smtClean="0"/>
              <a:t>Introduction 2/3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xmlns="" val="20171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592" y="1412776"/>
            <a:ext cx="7632848" cy="4320480"/>
          </a:xfrm>
        </p:spPr>
        <p:txBody>
          <a:bodyPr>
            <a:normAutofit/>
          </a:bodyPr>
          <a:lstStyle/>
          <a:p>
            <a:pPr algn="just"/>
            <a:r>
              <a:rPr lang="fr-FR" sz="2800" dirty="0"/>
              <a:t>Dans un tel contexte, quelle peut être la contribution des banques en général, </a:t>
            </a:r>
            <a:r>
              <a:rPr lang="fr-FR" sz="2800" dirty="0" smtClean="0"/>
              <a:t>et </a:t>
            </a:r>
            <a:r>
              <a:rPr lang="fr-FR" sz="2800" dirty="0"/>
              <a:t>des banques de développement publiques en particulier au développement </a:t>
            </a:r>
            <a:r>
              <a:rPr lang="fr-FR" sz="2800" dirty="0" smtClean="0"/>
              <a:t>des </a:t>
            </a:r>
            <a:r>
              <a:rPr lang="fr-FR" sz="2800" dirty="0"/>
              <a:t>PME ? </a:t>
            </a:r>
            <a:endParaRPr lang="fr-FR" sz="2800" dirty="0" smtClean="0"/>
          </a:p>
          <a:p>
            <a:pPr algn="just"/>
            <a:endParaRPr lang="fr-FR" sz="2800" dirty="0" smtClean="0"/>
          </a:p>
          <a:p>
            <a:pPr algn="just"/>
            <a:r>
              <a:rPr lang="fr-FR" sz="2800" dirty="0" smtClean="0"/>
              <a:t>À </a:t>
            </a:r>
            <a:r>
              <a:rPr lang="fr-FR" sz="2800" dirty="0"/>
              <a:t>quelles conditions des relations de partenariat peuvent-elles être entretenues entre PME et banques ?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47977"/>
          </a:xfrm>
        </p:spPr>
        <p:txBody>
          <a:bodyPr>
            <a:normAutofit/>
          </a:bodyPr>
          <a:lstStyle/>
          <a:p>
            <a:r>
              <a:rPr lang="fr-FR" sz="3600" dirty="0" smtClean="0"/>
              <a:t>Introduction 3/3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xmlns="" val="29387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056784" cy="747977"/>
          </a:xfrm>
        </p:spPr>
        <p:txBody>
          <a:bodyPr>
            <a:noAutofit/>
          </a:bodyPr>
          <a:lstStyle/>
          <a:p>
            <a:r>
              <a:rPr lang="fr-FR" sz="3200" dirty="0" smtClean="0"/>
              <a:t>1 - Modalités </a:t>
            </a:r>
            <a:r>
              <a:rPr lang="fr-FR" sz="3200" dirty="0"/>
              <a:t>pratiques de partenariats entre PME et </a:t>
            </a:r>
            <a:r>
              <a:rPr lang="fr-FR" sz="3200" dirty="0" smtClean="0"/>
              <a:t>banques  1/2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484784"/>
            <a:ext cx="8280920" cy="4525963"/>
          </a:xfrm>
        </p:spPr>
        <p:txBody>
          <a:bodyPr>
            <a:normAutofit/>
          </a:bodyPr>
          <a:lstStyle/>
          <a:p>
            <a:r>
              <a:rPr lang="fr-FR" sz="2800" u="sng" dirty="0" smtClean="0"/>
              <a:t>Cas d’un </a:t>
            </a:r>
            <a:r>
              <a:rPr lang="fr-FR" sz="2800" u="sng" dirty="0" smtClean="0"/>
              <a:t>projet </a:t>
            </a:r>
            <a:r>
              <a:rPr lang="fr-FR" sz="2800" dirty="0" smtClean="0"/>
              <a:t>: </a:t>
            </a:r>
            <a:r>
              <a:rPr lang="fr-FR" sz="2800" dirty="0" smtClean="0"/>
              <a:t>l'analyse </a:t>
            </a:r>
            <a:r>
              <a:rPr lang="fr-FR" sz="2800" dirty="0"/>
              <a:t>de projets d'investissement ou de financement donne aux banques une information privilégiée sur leurs clients </a:t>
            </a:r>
            <a:r>
              <a:rPr lang="fr-FR" sz="2800" dirty="0" smtClean="0"/>
              <a:t>PME</a:t>
            </a:r>
          </a:p>
          <a:p>
            <a:pPr marL="0" indent="0">
              <a:buNone/>
            </a:pPr>
            <a:endParaRPr lang="fr-FR" sz="2800" dirty="0" smtClean="0"/>
          </a:p>
          <a:p>
            <a:pPr marL="0" indent="0" algn="ctr">
              <a:buNone/>
            </a:pPr>
            <a:r>
              <a:rPr lang="fr-FR" sz="2800" b="1" dirty="0" smtClean="0"/>
              <a:t>Possible </a:t>
            </a:r>
            <a:r>
              <a:rPr lang="fr-FR" sz="2800" b="1" dirty="0"/>
              <a:t>d'identifier clairement les besoins financiers de la </a:t>
            </a:r>
            <a:r>
              <a:rPr lang="fr-FR" sz="2800" b="1" dirty="0" smtClean="0"/>
              <a:t>PME :</a:t>
            </a:r>
            <a:endParaRPr lang="fr-FR" sz="2800" b="1" dirty="0" smtClean="0"/>
          </a:p>
          <a:p>
            <a:pPr marL="457200" lvl="1" indent="0">
              <a:buNone/>
            </a:pPr>
            <a:r>
              <a:rPr lang="fr-FR" dirty="0"/>
              <a:t>	</a:t>
            </a:r>
            <a:r>
              <a:rPr lang="fr-FR" sz="2400" dirty="0" smtClean="0">
                <a:solidFill>
                  <a:srgbClr val="FF0000"/>
                </a:solidFill>
              </a:rPr>
              <a:t>Ouverture </a:t>
            </a:r>
            <a:r>
              <a:rPr lang="fr-FR" sz="2400" dirty="0">
                <a:solidFill>
                  <a:srgbClr val="FF0000"/>
                </a:solidFill>
              </a:rPr>
              <a:t>des lignes de crédits d'investissement 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966059" y="4941168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8276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85395"/>
          </a:xfrm>
        </p:spPr>
        <p:txBody>
          <a:bodyPr>
            <a:noAutofit/>
          </a:bodyPr>
          <a:lstStyle/>
          <a:p>
            <a:r>
              <a:rPr lang="fr-FR" sz="2400" u="sng" dirty="0" smtClean="0"/>
              <a:t>Cas </a:t>
            </a:r>
            <a:r>
              <a:rPr lang="fr-FR" sz="2400" u="sng" dirty="0" smtClean="0"/>
              <a:t>d’une relation plus soutenue </a:t>
            </a:r>
            <a:r>
              <a:rPr lang="fr-FR" sz="2400" dirty="0" smtClean="0"/>
              <a:t>: </a:t>
            </a:r>
            <a:r>
              <a:rPr lang="fr-FR" sz="2400" dirty="0" smtClean="0"/>
              <a:t>sur </a:t>
            </a:r>
            <a:r>
              <a:rPr lang="fr-FR" sz="2400" dirty="0"/>
              <a:t>la base </a:t>
            </a:r>
            <a:r>
              <a:rPr lang="fr-FR" sz="2400" dirty="0" smtClean="0"/>
              <a:t>d’une bonne connaissance du client et </a:t>
            </a:r>
            <a:r>
              <a:rPr lang="fr-FR" sz="2400" dirty="0" smtClean="0"/>
              <a:t>de l’analyse des </a:t>
            </a:r>
            <a:r>
              <a:rPr lang="fr-FR" sz="2400" dirty="0"/>
              <a:t>états financiers de </a:t>
            </a:r>
            <a:r>
              <a:rPr lang="fr-FR" sz="2400" dirty="0" smtClean="0"/>
              <a:t>synthèse (bilan et résultat), les </a:t>
            </a:r>
            <a:r>
              <a:rPr lang="fr-FR" sz="2400" dirty="0"/>
              <a:t>besoins financiers de la </a:t>
            </a:r>
            <a:r>
              <a:rPr lang="fr-FR" sz="2400" dirty="0" smtClean="0"/>
              <a:t>PME sont identifiés et le type de produits et services bancaires décliné :</a:t>
            </a:r>
            <a:endParaRPr lang="fr-FR" sz="2400" dirty="0" smtClean="0"/>
          </a:p>
          <a:p>
            <a:pPr marL="457200" lvl="1" indent="0">
              <a:buNone/>
            </a:pPr>
            <a:endParaRPr lang="fr-FR" sz="2400" dirty="0" smtClean="0"/>
          </a:p>
          <a:p>
            <a:pPr marL="457200" lvl="1" indent="0">
              <a:buNone/>
            </a:pPr>
            <a:r>
              <a:rPr lang="fr-FR" sz="2400" dirty="0" smtClean="0"/>
              <a:t>      </a:t>
            </a:r>
            <a:r>
              <a:rPr lang="fr-FR" sz="2400" dirty="0" smtClean="0">
                <a:solidFill>
                  <a:srgbClr val="FF0000"/>
                </a:solidFill>
              </a:rPr>
              <a:t>L'ouverture </a:t>
            </a:r>
            <a:r>
              <a:rPr lang="fr-FR" sz="2400" dirty="0">
                <a:solidFill>
                  <a:srgbClr val="FF0000"/>
                </a:solidFill>
              </a:rPr>
              <a:t>de lignes de crédits de </a:t>
            </a:r>
            <a:r>
              <a:rPr lang="fr-FR" sz="2400" dirty="0" smtClean="0">
                <a:solidFill>
                  <a:srgbClr val="FF0000"/>
                </a:solidFill>
              </a:rPr>
              <a:t>trésorerie</a:t>
            </a:r>
          </a:p>
          <a:p>
            <a:pPr marL="457200" lvl="1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	L’ouverture de lignes de crédit d’investissement</a:t>
            </a:r>
          </a:p>
          <a:p>
            <a:pPr marL="457200" lvl="1" indent="0"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	L'ouverture </a:t>
            </a:r>
            <a:r>
              <a:rPr lang="fr-FR" sz="2400" dirty="0">
                <a:solidFill>
                  <a:srgbClr val="FF0000"/>
                </a:solidFill>
              </a:rPr>
              <a:t>de lignes de crédits par </a:t>
            </a:r>
            <a:r>
              <a:rPr lang="fr-FR" sz="2400" dirty="0" smtClean="0">
                <a:solidFill>
                  <a:srgbClr val="FF0000"/>
                </a:solidFill>
              </a:rPr>
              <a:t>signature</a:t>
            </a:r>
            <a:endParaRPr lang="fr-FR" sz="24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056784" cy="747977"/>
          </a:xfrm>
        </p:spPr>
        <p:txBody>
          <a:bodyPr>
            <a:noAutofit/>
          </a:bodyPr>
          <a:lstStyle/>
          <a:p>
            <a:r>
              <a:rPr lang="fr-FR" sz="3200" dirty="0"/>
              <a:t>1</a:t>
            </a:r>
            <a:r>
              <a:rPr lang="fr-FR" sz="3200" dirty="0" smtClean="0"/>
              <a:t> - Modalités </a:t>
            </a:r>
            <a:r>
              <a:rPr lang="fr-FR" sz="3200" dirty="0"/>
              <a:t>pratiques de partenariats entre PME et </a:t>
            </a:r>
            <a:r>
              <a:rPr lang="fr-FR" sz="3200" dirty="0" smtClean="0"/>
              <a:t>banques  2/2</a:t>
            </a:r>
            <a:endParaRPr lang="fr-FR" sz="3200" dirty="0"/>
          </a:p>
        </p:txBody>
      </p:sp>
      <p:sp>
        <p:nvSpPr>
          <p:cNvPr id="2" name="Flèche droite 1"/>
          <p:cNvSpPr/>
          <p:nvPr/>
        </p:nvSpPr>
        <p:spPr>
          <a:xfrm>
            <a:off x="966059" y="4005064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966059" y="4509120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966059" y="4941168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6655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04856" cy="747977"/>
          </a:xfrm>
        </p:spPr>
        <p:txBody>
          <a:bodyPr>
            <a:noAutofit/>
          </a:bodyPr>
          <a:lstStyle/>
          <a:p>
            <a:r>
              <a:rPr lang="fr-FR" sz="3200" dirty="0" smtClean="0"/>
              <a:t>2 - Les </a:t>
            </a:r>
            <a:r>
              <a:rPr lang="fr-FR" sz="3200" dirty="0"/>
              <a:t>conditions de l'accompagnement des PME par les banques </a:t>
            </a:r>
            <a:r>
              <a:rPr lang="fr-FR" sz="3200" dirty="0" smtClean="0"/>
              <a:t>1/7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6712" y="1484784"/>
            <a:ext cx="8579296" cy="4525963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b="1" dirty="0"/>
              <a:t>L'exigence de communication et de transparence financière </a:t>
            </a:r>
            <a:endParaRPr lang="fr-FR" b="1" dirty="0" smtClean="0"/>
          </a:p>
          <a:p>
            <a:endParaRPr lang="fr-FR" b="1" dirty="0" smtClean="0"/>
          </a:p>
          <a:p>
            <a:pPr lvl="1"/>
            <a:r>
              <a:rPr lang="fr-FR" dirty="0"/>
              <a:t>L'existence de </a:t>
            </a:r>
            <a:r>
              <a:rPr lang="fr-FR" dirty="0" smtClean="0"/>
              <a:t>dispositifs </a:t>
            </a:r>
            <a:r>
              <a:rPr lang="fr-FR" dirty="0"/>
              <a:t>intégrés et robustes de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communication</a:t>
            </a:r>
            <a:r>
              <a:rPr lang="fr-FR" dirty="0"/>
              <a:t> et de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transparence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financière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L’existence de </a:t>
            </a:r>
            <a:r>
              <a:rPr lang="fr-FR" dirty="0" smtClean="0"/>
              <a:t>dispositifs </a:t>
            </a:r>
            <a:r>
              <a:rPr lang="fr-FR" dirty="0" smtClean="0"/>
              <a:t>de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contrôle interne </a:t>
            </a:r>
            <a:r>
              <a:rPr lang="fr-FR" dirty="0"/>
              <a:t>et externe </a:t>
            </a:r>
            <a:r>
              <a:rPr lang="fr-FR" dirty="0" smtClean="0"/>
              <a:t>permet </a:t>
            </a:r>
            <a:r>
              <a:rPr lang="fr-FR" dirty="0"/>
              <a:t>aux décideurs internes et externes de se déterminer clairement sur la nature des activités réalisées et des risques </a:t>
            </a:r>
            <a:r>
              <a:rPr lang="fr-FR" dirty="0" smtClean="0"/>
              <a:t>encourus.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22224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628800"/>
            <a:ext cx="8363272" cy="4525963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Aussi </a:t>
            </a:r>
            <a:r>
              <a:rPr lang="fr-FR" dirty="0" smtClean="0"/>
              <a:t>les PME </a:t>
            </a:r>
            <a:r>
              <a:rPr lang="fr-FR" dirty="0"/>
              <a:t>devront-elles disposer </a:t>
            </a:r>
            <a:r>
              <a:rPr lang="fr-FR" dirty="0" smtClean="0"/>
              <a:t>:</a:t>
            </a:r>
          </a:p>
          <a:p>
            <a:pPr lvl="1">
              <a:buSzPct val="80000"/>
              <a:buFont typeface="Calibri" pitchFamily="34" charset="0"/>
              <a:buChar char="↘"/>
            </a:pPr>
            <a:r>
              <a:rPr lang="fr-FR" dirty="0"/>
              <a:t>d'une comptabilité </a:t>
            </a:r>
            <a:r>
              <a:rPr lang="fr-FR" dirty="0" smtClean="0"/>
              <a:t>générale ;</a:t>
            </a:r>
          </a:p>
          <a:p>
            <a:pPr lvl="1">
              <a:buSzPct val="80000"/>
              <a:buFont typeface="Calibri" pitchFamily="34" charset="0"/>
              <a:buChar char="↘"/>
            </a:pPr>
            <a:r>
              <a:rPr lang="fr-FR" dirty="0" smtClean="0"/>
              <a:t>d'une </a:t>
            </a:r>
            <a:r>
              <a:rPr lang="fr-FR" dirty="0"/>
              <a:t>comptabilité de gestion (comptabilité </a:t>
            </a:r>
            <a:r>
              <a:rPr lang="fr-FR" dirty="0" smtClean="0"/>
              <a:t>analytique);</a:t>
            </a:r>
          </a:p>
          <a:p>
            <a:pPr lvl="1">
              <a:buSzPct val="80000"/>
              <a:buFont typeface="Calibri" pitchFamily="34" charset="0"/>
              <a:buChar char="↘"/>
            </a:pPr>
            <a:r>
              <a:rPr lang="fr-FR" dirty="0" smtClean="0"/>
              <a:t>d'un </a:t>
            </a:r>
            <a:r>
              <a:rPr lang="fr-FR" dirty="0"/>
              <a:t>contrôle de gestion délivrant périodiquement des informations et des états financiers de synthèse fiables.</a:t>
            </a: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719572" y="260648"/>
            <a:ext cx="7704856" cy="747977"/>
          </a:xfrm>
        </p:spPr>
        <p:txBody>
          <a:bodyPr>
            <a:noAutofit/>
          </a:bodyPr>
          <a:lstStyle/>
          <a:p>
            <a:r>
              <a:rPr lang="fr-FR" sz="3200" dirty="0" smtClean="0"/>
              <a:t>2 - Les </a:t>
            </a:r>
            <a:r>
              <a:rPr lang="fr-FR" sz="3200" dirty="0"/>
              <a:t>conditions de l'accompagnement des PME par les </a:t>
            </a:r>
            <a:r>
              <a:rPr lang="fr-FR" sz="3200" dirty="0" smtClean="0"/>
              <a:t>banques 2/7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xmlns="" val="18443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1716</TotalTime>
  <Words>1087</Words>
  <Application>Microsoft Office PowerPoint</Application>
  <PresentationFormat>Affichage à l'écran (4:3)</PresentationFormat>
  <Paragraphs>122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LES BANQUES ET LE FINANCEMENT DES PME/PMI : BANQUE DES PME OU FONDS D’AIDE ? </vt:lpstr>
      <vt:lpstr>Diapositive 2</vt:lpstr>
      <vt:lpstr>Introduction 1/3</vt:lpstr>
      <vt:lpstr>Introduction 2/3</vt:lpstr>
      <vt:lpstr>Introduction 3/3</vt:lpstr>
      <vt:lpstr>1 - Modalités pratiques de partenariats entre PME et banques  1/2</vt:lpstr>
      <vt:lpstr>1 - Modalités pratiques de partenariats entre PME et banques  2/2</vt:lpstr>
      <vt:lpstr>2 - Les conditions de l'accompagnement des PME par les banques 1/7</vt:lpstr>
      <vt:lpstr>2 - Les conditions de l'accompagnement des PME par les banques 2/7 </vt:lpstr>
      <vt:lpstr>2 - Les conditions de l'accompagnement des PME par les banques 3/7</vt:lpstr>
      <vt:lpstr>2 - Les conditions de l'accompagnement des PME par les banques 4/7</vt:lpstr>
      <vt:lpstr>2 - Les conditions de l'accompagnement des PME par les banques 5/7</vt:lpstr>
      <vt:lpstr>2 - Les conditions de l'accompagnement des PME par les banques 6/7</vt:lpstr>
      <vt:lpstr>2 - Les conditions de l'accompagnement des PME par les banques 7/7</vt:lpstr>
      <vt:lpstr>3 - La problématique particulière de banque des PME ou de fonds d’aide</vt:lpstr>
      <vt:lpstr>CONCLUSION 1/2</vt:lpstr>
      <vt:lpstr>CONCLUSION 2/2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jdd.mewourou</dc:creator>
  <cp:lastModifiedBy>bruno.otha</cp:lastModifiedBy>
  <cp:revision>42</cp:revision>
  <cp:lastPrinted>2014-01-27T10:57:55Z</cp:lastPrinted>
  <dcterms:created xsi:type="dcterms:W3CDTF">2014-01-23T15:24:14Z</dcterms:created>
  <dcterms:modified xsi:type="dcterms:W3CDTF">2014-01-28T07:47:13Z</dcterms:modified>
</cp:coreProperties>
</file>