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notesMasterIdLst>
    <p:notesMasterId r:id="rId12"/>
  </p:notesMasterIdLst>
  <p:handoutMasterIdLst>
    <p:handoutMasterId r:id="rId13"/>
  </p:handoutMasterIdLst>
  <p:sldIdLst>
    <p:sldId id="256" r:id="rId2"/>
    <p:sldId id="258" r:id="rId3"/>
    <p:sldId id="260" r:id="rId4"/>
    <p:sldId id="261" r:id="rId5"/>
    <p:sldId id="294" r:id="rId6"/>
    <p:sldId id="295" r:id="rId7"/>
    <p:sldId id="291" r:id="rId8"/>
    <p:sldId id="292" r:id="rId9"/>
    <p:sldId id="296" r:id="rId10"/>
    <p:sldId id="273" r:id="rId11"/>
  </p:sldIdLst>
  <p:sldSz cx="9144000" cy="6858000" type="screen4x3"/>
  <p:notesSz cx="6742113" cy="9874250"/>
  <p:defaultTex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9769"/>
  </p:clrMru>
</p:presentationPr>
</file>

<file path=ppt/tableStyles.xml><?xml version="1.0" encoding="utf-8"?>
<a:tblStyleLst xmlns:a="http://schemas.openxmlformats.org/drawingml/2006/main" def="{5C22544A-7EE6-4342-B048-85BDC9FD1C3A}">
  <a:tblStyle styleId="{35758FB7-9AC5-4552-8A53-C91805E547FA}" styleName="Style à thème 1 - Accentuation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IBOGA\utilisateurs\kkodjo\Desktop\SITUATION%20DES%20CREDITS%20PME-PMI%20DU%2031%20DEC%202011%20AU%2027%20NOV%202013.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IBOGA\utilisateurs\kkodjo\Desktop\SITUATION%20DES%20CREDITS%20PME-PMI%20DU%2031%20DEC%202011%20AU%2027%20NOV%202013.XLS"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fr-FR"/>
  <c:style val="4"/>
  <c:chart>
    <c:view3D>
      <c:depthPercent val="100"/>
      <c:rAngAx val="1"/>
    </c:view3D>
    <c:plotArea>
      <c:layout>
        <c:manualLayout>
          <c:layoutTarget val="inner"/>
          <c:xMode val="edge"/>
          <c:yMode val="edge"/>
          <c:x val="0.35344594254485323"/>
          <c:y val="5.6286538327195802E-2"/>
          <c:w val="0.42964254125768542"/>
          <c:h val="0.62409269183557403"/>
        </c:manualLayout>
      </c:layout>
      <c:bar3DChart>
        <c:barDir val="col"/>
        <c:grouping val="clustered"/>
        <c:ser>
          <c:idx val="0"/>
          <c:order val="0"/>
          <c:cat>
            <c:numRef>
              <c:f>B!$B$11:$D$11</c:f>
              <c:numCache>
                <c:formatCode>General</c:formatCode>
                <c:ptCount val="3"/>
                <c:pt idx="0">
                  <c:v>20111</c:v>
                </c:pt>
                <c:pt idx="1">
                  <c:v>2012</c:v>
                </c:pt>
                <c:pt idx="2" formatCode="dd/mm/yyyy">
                  <c:v>41605</c:v>
                </c:pt>
              </c:numCache>
            </c:numRef>
          </c:cat>
          <c:val>
            <c:numRef>
              <c:f>B!$B$13:$D$13</c:f>
              <c:numCache>
                <c:formatCode>#,##0</c:formatCode>
                <c:ptCount val="3"/>
                <c:pt idx="0">
                  <c:v>670299965</c:v>
                </c:pt>
                <c:pt idx="1">
                  <c:v>1027858620</c:v>
                </c:pt>
                <c:pt idx="2">
                  <c:v>1859396630</c:v>
                </c:pt>
              </c:numCache>
            </c:numRef>
          </c:val>
        </c:ser>
        <c:shape val="cylinder"/>
        <c:axId val="62903808"/>
        <c:axId val="64765312"/>
        <c:axId val="0"/>
      </c:bar3DChart>
      <c:catAx>
        <c:axId val="62903808"/>
        <c:scaling>
          <c:orientation val="minMax"/>
        </c:scaling>
        <c:axPos val="b"/>
        <c:numFmt formatCode="General" sourceLinked="1"/>
        <c:tickLblPos val="nextTo"/>
        <c:txPr>
          <a:bodyPr/>
          <a:lstStyle/>
          <a:p>
            <a:pPr>
              <a:defRPr b="1"/>
            </a:pPr>
            <a:endParaRPr lang="fr-FR"/>
          </a:p>
        </c:txPr>
        <c:crossAx val="64765312"/>
        <c:crosses val="autoZero"/>
        <c:auto val="1"/>
        <c:lblAlgn val="ctr"/>
        <c:lblOffset val="100"/>
      </c:catAx>
      <c:valAx>
        <c:axId val="64765312"/>
        <c:scaling>
          <c:orientation val="minMax"/>
        </c:scaling>
        <c:axPos val="l"/>
        <c:majorGridlines/>
        <c:numFmt formatCode="#,##0" sourceLinked="1"/>
        <c:tickLblPos val="nextTo"/>
        <c:crossAx val="62903808"/>
        <c:crosses val="autoZero"/>
        <c:crossBetween val="between"/>
      </c:valAx>
      <c:spPr>
        <a:noFill/>
        <a:ln w="25400">
          <a:noFill/>
        </a:ln>
      </c:spPr>
    </c:plotArea>
    <c:legend>
      <c:legendPos val="r"/>
      <c:layout/>
    </c:legend>
    <c:plotVisOnly val="1"/>
    <c:dispBlanksAs val="gap"/>
  </c:chart>
  <c:spPr>
    <a:solidFill>
      <a:schemeClr val="tx1">
        <a:lumMod val="20000"/>
        <a:lumOff val="80000"/>
      </a:schemeClr>
    </a:solidFill>
  </c:sp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fr-FR"/>
  <c:style val="4"/>
  <c:chart>
    <c:view3D>
      <c:rAngAx val="1"/>
    </c:view3D>
    <c:plotArea>
      <c:layout>
        <c:manualLayout>
          <c:layoutTarget val="inner"/>
          <c:xMode val="edge"/>
          <c:yMode val="edge"/>
          <c:x val="0.35344594254485351"/>
          <c:y val="5.6286538327195802E-2"/>
          <c:w val="0.42964254125768575"/>
          <c:h val="0.62409269183557459"/>
        </c:manualLayout>
      </c:layout>
      <c:bar3DChart>
        <c:barDir val="col"/>
        <c:grouping val="clustered"/>
        <c:ser>
          <c:idx val="0"/>
          <c:order val="0"/>
          <c:cat>
            <c:numRef>
              <c:f>B!$B$11:$D$11</c:f>
              <c:numCache>
                <c:formatCode>General</c:formatCode>
                <c:ptCount val="3"/>
                <c:pt idx="0">
                  <c:v>20111</c:v>
                </c:pt>
                <c:pt idx="1">
                  <c:v>2012</c:v>
                </c:pt>
                <c:pt idx="2" formatCode="dd/mm/yyyy">
                  <c:v>41605</c:v>
                </c:pt>
              </c:numCache>
            </c:numRef>
          </c:cat>
          <c:val>
            <c:numRef>
              <c:f>B!$B$13:$D$13</c:f>
              <c:numCache>
                <c:formatCode>#,##0</c:formatCode>
                <c:ptCount val="3"/>
                <c:pt idx="0">
                  <c:v>51</c:v>
                </c:pt>
                <c:pt idx="1">
                  <c:v>88</c:v>
                </c:pt>
                <c:pt idx="2">
                  <c:v>119</c:v>
                </c:pt>
              </c:numCache>
            </c:numRef>
          </c:val>
        </c:ser>
        <c:shape val="cylinder"/>
        <c:axId val="62715392"/>
        <c:axId val="62716928"/>
        <c:axId val="0"/>
      </c:bar3DChart>
      <c:catAx>
        <c:axId val="62715392"/>
        <c:scaling>
          <c:orientation val="minMax"/>
        </c:scaling>
        <c:axPos val="b"/>
        <c:numFmt formatCode="General" sourceLinked="1"/>
        <c:tickLblPos val="nextTo"/>
        <c:txPr>
          <a:bodyPr/>
          <a:lstStyle/>
          <a:p>
            <a:pPr>
              <a:defRPr b="1"/>
            </a:pPr>
            <a:endParaRPr lang="fr-FR"/>
          </a:p>
        </c:txPr>
        <c:crossAx val="62716928"/>
        <c:crosses val="autoZero"/>
        <c:auto val="1"/>
        <c:lblAlgn val="ctr"/>
        <c:lblOffset val="100"/>
      </c:catAx>
      <c:valAx>
        <c:axId val="62716928"/>
        <c:scaling>
          <c:orientation val="minMax"/>
        </c:scaling>
        <c:axPos val="l"/>
        <c:majorGridlines/>
        <c:numFmt formatCode="#,##0" sourceLinked="1"/>
        <c:tickLblPos val="nextTo"/>
        <c:crossAx val="62715392"/>
        <c:crosses val="autoZero"/>
        <c:crossBetween val="between"/>
      </c:valAx>
    </c:plotArea>
    <c:plotVisOnly val="1"/>
  </c:chart>
  <c:spPr>
    <a:solidFill>
      <a:schemeClr val="tx2">
        <a:lumMod val="20000"/>
        <a:lumOff val="80000"/>
      </a:schemeClr>
    </a:solidFill>
  </c:sp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21000" cy="49371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19525" y="0"/>
            <a:ext cx="2921000" cy="493713"/>
          </a:xfrm>
          <a:prstGeom prst="rect">
            <a:avLst/>
          </a:prstGeom>
        </p:spPr>
        <p:txBody>
          <a:bodyPr vert="horz" lIns="91440" tIns="45720" rIns="91440" bIns="45720" rtlCol="0"/>
          <a:lstStyle>
            <a:lvl1pPr algn="r">
              <a:defRPr sz="1200"/>
            </a:lvl1pPr>
          </a:lstStyle>
          <a:p>
            <a:fld id="{887590F3-9752-4B77-AE6C-8ED2EF3DDF74}" type="datetimeFigureOut">
              <a:rPr lang="fr-FR" smtClean="0"/>
              <a:pPr/>
              <a:t>03/12/2013</a:t>
            </a:fld>
            <a:endParaRPr lang="fr-FR"/>
          </a:p>
        </p:txBody>
      </p:sp>
      <p:sp>
        <p:nvSpPr>
          <p:cNvPr id="4" name="Espace réservé du pied de page 3"/>
          <p:cNvSpPr>
            <a:spLocks noGrp="1"/>
          </p:cNvSpPr>
          <p:nvPr>
            <p:ph type="ftr" sz="quarter" idx="2"/>
          </p:nvPr>
        </p:nvSpPr>
        <p:spPr>
          <a:xfrm>
            <a:off x="0" y="9378950"/>
            <a:ext cx="2921000" cy="493713"/>
          </a:xfrm>
          <a:prstGeom prst="rect">
            <a:avLst/>
          </a:prstGeom>
        </p:spPr>
        <p:txBody>
          <a:bodyPr vert="horz" lIns="91440" tIns="45720" rIns="91440" bIns="45720" rtlCol="0" anchor="b"/>
          <a:lstStyle>
            <a:lvl1pPr algn="l">
              <a:defRPr sz="1200"/>
            </a:lvl1pPr>
          </a:lstStyle>
          <a:p>
            <a:r>
              <a:rPr lang="fr-FR" smtClean="0"/>
              <a:t>EMF-FINAM Financement des PME/PMI</a:t>
            </a:r>
            <a:endParaRPr lang="fr-FR"/>
          </a:p>
        </p:txBody>
      </p:sp>
      <p:sp>
        <p:nvSpPr>
          <p:cNvPr id="5" name="Espace réservé du numéro de diapositive 4"/>
          <p:cNvSpPr>
            <a:spLocks noGrp="1"/>
          </p:cNvSpPr>
          <p:nvPr>
            <p:ph type="sldNum" sz="quarter" idx="3"/>
          </p:nvPr>
        </p:nvSpPr>
        <p:spPr>
          <a:xfrm>
            <a:off x="3819525" y="9378950"/>
            <a:ext cx="2921000" cy="493713"/>
          </a:xfrm>
          <a:prstGeom prst="rect">
            <a:avLst/>
          </a:prstGeom>
        </p:spPr>
        <p:txBody>
          <a:bodyPr vert="horz" lIns="91440" tIns="45720" rIns="91440" bIns="45720" rtlCol="0" anchor="b"/>
          <a:lstStyle>
            <a:lvl1pPr algn="r">
              <a:defRPr sz="1200"/>
            </a:lvl1pPr>
          </a:lstStyle>
          <a:p>
            <a:fld id="{3CED9738-7D6A-48BA-B99A-86113285D543}" type="slidenum">
              <a:rPr lang="fr-FR" smtClean="0"/>
              <a:pPr/>
              <a:t>‹N°›</a:t>
            </a:fld>
            <a:endParaRPr lang="fr-FR"/>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21000" cy="49371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19525" y="0"/>
            <a:ext cx="2921000" cy="493713"/>
          </a:xfrm>
          <a:prstGeom prst="rect">
            <a:avLst/>
          </a:prstGeom>
        </p:spPr>
        <p:txBody>
          <a:bodyPr vert="horz" lIns="91440" tIns="45720" rIns="91440" bIns="45720" rtlCol="0"/>
          <a:lstStyle>
            <a:lvl1pPr algn="r">
              <a:defRPr sz="1200"/>
            </a:lvl1pPr>
          </a:lstStyle>
          <a:p>
            <a:fld id="{3E400E8B-29AF-4141-8734-553EB70B66E3}" type="datetimeFigureOut">
              <a:rPr lang="fr-FR" smtClean="0"/>
              <a:pPr/>
              <a:t>03/12/2013</a:t>
            </a:fld>
            <a:endParaRPr lang="fr-FR"/>
          </a:p>
        </p:txBody>
      </p:sp>
      <p:sp>
        <p:nvSpPr>
          <p:cNvPr id="4" name="Espace réservé de l'image des diapositives 3"/>
          <p:cNvSpPr>
            <a:spLocks noGrp="1" noRot="1" noChangeAspect="1"/>
          </p:cNvSpPr>
          <p:nvPr>
            <p:ph type="sldImg" idx="2"/>
          </p:nvPr>
        </p:nvSpPr>
        <p:spPr>
          <a:xfrm>
            <a:off x="903288" y="741363"/>
            <a:ext cx="4935537" cy="370205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4688" y="4691063"/>
            <a:ext cx="5392737" cy="4443412"/>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378950"/>
            <a:ext cx="2921000" cy="493713"/>
          </a:xfrm>
          <a:prstGeom prst="rect">
            <a:avLst/>
          </a:prstGeom>
        </p:spPr>
        <p:txBody>
          <a:bodyPr vert="horz" lIns="91440" tIns="45720" rIns="91440" bIns="45720" rtlCol="0" anchor="b"/>
          <a:lstStyle>
            <a:lvl1pPr algn="l">
              <a:defRPr sz="1200"/>
            </a:lvl1pPr>
          </a:lstStyle>
          <a:p>
            <a:r>
              <a:rPr lang="fr-FR" smtClean="0"/>
              <a:t>EMF-FINAM Financement des PME/PMI</a:t>
            </a:r>
            <a:endParaRPr lang="fr-FR"/>
          </a:p>
        </p:txBody>
      </p:sp>
      <p:sp>
        <p:nvSpPr>
          <p:cNvPr id="7" name="Espace réservé du numéro de diapositive 6"/>
          <p:cNvSpPr>
            <a:spLocks noGrp="1"/>
          </p:cNvSpPr>
          <p:nvPr>
            <p:ph type="sldNum" sz="quarter" idx="5"/>
          </p:nvPr>
        </p:nvSpPr>
        <p:spPr>
          <a:xfrm>
            <a:off x="3819525" y="9378950"/>
            <a:ext cx="2921000" cy="493713"/>
          </a:xfrm>
          <a:prstGeom prst="rect">
            <a:avLst/>
          </a:prstGeom>
        </p:spPr>
        <p:txBody>
          <a:bodyPr vert="horz" lIns="91440" tIns="45720" rIns="91440" bIns="45720" rtlCol="0" anchor="b"/>
          <a:lstStyle>
            <a:lvl1pPr algn="r">
              <a:defRPr sz="1200"/>
            </a:lvl1pPr>
          </a:lstStyle>
          <a:p>
            <a:fld id="{17AB657B-F06B-45CB-B83F-AA190B958EBB}" type="slidenum">
              <a:rPr lang="fr-FR" smtClean="0"/>
              <a:pPr/>
              <a:t>‹N°›</a:t>
            </a:fld>
            <a:endParaRPr lang="fr-FR"/>
          </a:p>
        </p:txBody>
      </p:sp>
    </p:spTree>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a:defRPr/>
              </a:pPr>
              <a:endParaRPr kumimoji="1" lang="fr-FR" sz="2400">
                <a:latin typeface="Times New Roman"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a:defRPr/>
              </a:pPr>
              <a:endParaRPr kumimoji="1" lang="fr-FR" sz="2400">
                <a:latin typeface="Times New Roman"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pPr>
                <a:defRPr/>
              </a:pPr>
              <a:endParaRPr lang="fr-FR"/>
            </a:p>
          </p:txBody>
        </p:sp>
        <p:sp>
          <p:nvSpPr>
            <p:cNvPr id="9"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pPr>
                <a:defRPr/>
              </a:pPr>
              <a:endParaRPr lang="fr-FR"/>
            </a:p>
          </p:txBody>
        </p:sp>
      </p:grpSp>
      <p:sp>
        <p:nvSpPr>
          <p:cNvPr id="68616"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fr-FR"/>
              <a:t>Cliquez pour modifier le style des sous-titres du masque</a:t>
            </a:r>
          </a:p>
        </p:txBody>
      </p:sp>
      <p:sp>
        <p:nvSpPr>
          <p:cNvPr id="68620"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fr-FR"/>
              <a:t>Cliquez pour modifier le style du titre</a:t>
            </a:r>
          </a:p>
        </p:txBody>
      </p:sp>
      <p:sp>
        <p:nvSpPr>
          <p:cNvPr id="10" name="Rectangle 9"/>
          <p:cNvSpPr>
            <a:spLocks noGrp="1" noChangeArrowheads="1"/>
          </p:cNvSpPr>
          <p:nvPr>
            <p:ph type="dt" sz="quarter" idx="10"/>
          </p:nvPr>
        </p:nvSpPr>
        <p:spPr/>
        <p:txBody>
          <a:bodyPr/>
          <a:lstStyle>
            <a:lvl1pPr>
              <a:defRPr smtClean="0">
                <a:solidFill>
                  <a:schemeClr val="bg1"/>
                </a:solidFill>
              </a:defRPr>
            </a:lvl1pPr>
          </a:lstStyle>
          <a:p>
            <a:pPr>
              <a:defRPr/>
            </a:pPr>
            <a:fld id="{EC778C09-8326-4D85-871A-E15201EDDB70}" type="datetime1">
              <a:rPr lang="fr-FR" smtClean="0"/>
              <a:pPr>
                <a:defRPr/>
              </a:pPr>
              <a:t>03/12/2013</a:t>
            </a:fld>
            <a:endParaRPr lang="fr-FR"/>
          </a:p>
        </p:txBody>
      </p:sp>
      <p:sp>
        <p:nvSpPr>
          <p:cNvPr id="11" name="Rectangle 10"/>
          <p:cNvSpPr>
            <a:spLocks noGrp="1" noChangeArrowheads="1"/>
          </p:cNvSpPr>
          <p:nvPr>
            <p:ph type="ftr" sz="quarter" idx="11"/>
          </p:nvPr>
        </p:nvSpPr>
        <p:spPr/>
        <p:txBody>
          <a:bodyPr/>
          <a:lstStyle>
            <a:lvl1pPr algn="r">
              <a:defRPr smtClean="0"/>
            </a:lvl1pPr>
          </a:lstStyle>
          <a:p>
            <a:pPr>
              <a:defRPr/>
            </a:pPr>
            <a:r>
              <a:rPr lang="fr-FR" smtClean="0"/>
              <a:t>FInancement des PME/PMI par L'EMF FINAM</a:t>
            </a:r>
            <a:endParaRPr lang="fr-FR"/>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smtClean="0"/>
            </a:lvl1pPr>
          </a:lstStyle>
          <a:p>
            <a:pPr>
              <a:defRPr/>
            </a:pPr>
            <a:fld id="{DE268A31-698A-4AD3-BC2C-B613126BA303}"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1"/>
          <p:cNvSpPr>
            <a:spLocks noGrp="1" noChangeArrowheads="1"/>
          </p:cNvSpPr>
          <p:nvPr>
            <p:ph type="dt" sz="half" idx="10"/>
          </p:nvPr>
        </p:nvSpPr>
        <p:spPr>
          <a:ln/>
        </p:spPr>
        <p:txBody>
          <a:bodyPr/>
          <a:lstStyle>
            <a:lvl1pPr>
              <a:defRPr/>
            </a:lvl1pPr>
          </a:lstStyle>
          <a:p>
            <a:pPr>
              <a:defRPr/>
            </a:pPr>
            <a:fld id="{FF01D4DC-8BEA-4E4B-82F4-C9FE82D70DC6}" type="datetime1">
              <a:rPr lang="fr-FR" smtClean="0"/>
              <a:pPr>
                <a:defRPr/>
              </a:pPr>
              <a:t>03/12/2013</a:t>
            </a:fld>
            <a:endParaRPr lang="fr-FR"/>
          </a:p>
        </p:txBody>
      </p:sp>
      <p:sp>
        <p:nvSpPr>
          <p:cNvPr id="5" name="Rectangle 12"/>
          <p:cNvSpPr>
            <a:spLocks noGrp="1" noChangeArrowheads="1"/>
          </p:cNvSpPr>
          <p:nvPr>
            <p:ph type="ftr" sz="quarter" idx="11"/>
          </p:nvPr>
        </p:nvSpPr>
        <p:spPr>
          <a:ln/>
        </p:spPr>
        <p:txBody>
          <a:bodyPr/>
          <a:lstStyle>
            <a:lvl1pPr>
              <a:defRPr/>
            </a:lvl1pPr>
          </a:lstStyle>
          <a:p>
            <a:pPr>
              <a:defRPr/>
            </a:pPr>
            <a:r>
              <a:rPr lang="fr-FR" smtClean="0"/>
              <a:t>FInancement des PME/PMI par L'EMF FINAM</a:t>
            </a:r>
            <a:endParaRPr lang="fr-FR"/>
          </a:p>
        </p:txBody>
      </p:sp>
      <p:sp>
        <p:nvSpPr>
          <p:cNvPr id="6" name="Rectangle 13"/>
          <p:cNvSpPr>
            <a:spLocks noGrp="1" noChangeArrowheads="1"/>
          </p:cNvSpPr>
          <p:nvPr>
            <p:ph type="sldNum" sz="quarter" idx="12"/>
          </p:nvPr>
        </p:nvSpPr>
        <p:spPr>
          <a:ln/>
        </p:spPr>
        <p:txBody>
          <a:bodyPr/>
          <a:lstStyle>
            <a:lvl1pPr>
              <a:defRPr/>
            </a:lvl1pPr>
          </a:lstStyle>
          <a:p>
            <a:pPr>
              <a:defRPr/>
            </a:pPr>
            <a:fld id="{3C02F318-267D-4BB8-BE31-CF37055ACBD4}"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05600" y="762000"/>
            <a:ext cx="1981200" cy="532447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762000" y="762000"/>
            <a:ext cx="5791200" cy="532447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1"/>
          <p:cNvSpPr>
            <a:spLocks noGrp="1" noChangeArrowheads="1"/>
          </p:cNvSpPr>
          <p:nvPr>
            <p:ph type="dt" sz="half" idx="10"/>
          </p:nvPr>
        </p:nvSpPr>
        <p:spPr>
          <a:ln/>
        </p:spPr>
        <p:txBody>
          <a:bodyPr/>
          <a:lstStyle>
            <a:lvl1pPr>
              <a:defRPr/>
            </a:lvl1pPr>
          </a:lstStyle>
          <a:p>
            <a:pPr>
              <a:defRPr/>
            </a:pPr>
            <a:fld id="{C6CA4CA7-1AA1-4ACC-8B59-31BEF69019E3}" type="datetime1">
              <a:rPr lang="fr-FR" smtClean="0"/>
              <a:pPr>
                <a:defRPr/>
              </a:pPr>
              <a:t>03/12/2013</a:t>
            </a:fld>
            <a:endParaRPr lang="fr-FR"/>
          </a:p>
        </p:txBody>
      </p:sp>
      <p:sp>
        <p:nvSpPr>
          <p:cNvPr id="5" name="Rectangle 12"/>
          <p:cNvSpPr>
            <a:spLocks noGrp="1" noChangeArrowheads="1"/>
          </p:cNvSpPr>
          <p:nvPr>
            <p:ph type="ftr" sz="quarter" idx="11"/>
          </p:nvPr>
        </p:nvSpPr>
        <p:spPr>
          <a:ln/>
        </p:spPr>
        <p:txBody>
          <a:bodyPr/>
          <a:lstStyle>
            <a:lvl1pPr>
              <a:defRPr/>
            </a:lvl1pPr>
          </a:lstStyle>
          <a:p>
            <a:pPr>
              <a:defRPr/>
            </a:pPr>
            <a:r>
              <a:rPr lang="fr-FR" smtClean="0"/>
              <a:t>FInancement des PME/PMI par L'EMF FINAM</a:t>
            </a:r>
            <a:endParaRPr lang="fr-FR"/>
          </a:p>
        </p:txBody>
      </p:sp>
      <p:sp>
        <p:nvSpPr>
          <p:cNvPr id="6" name="Rectangle 13"/>
          <p:cNvSpPr>
            <a:spLocks noGrp="1" noChangeArrowheads="1"/>
          </p:cNvSpPr>
          <p:nvPr>
            <p:ph type="sldNum" sz="quarter" idx="12"/>
          </p:nvPr>
        </p:nvSpPr>
        <p:spPr>
          <a:ln/>
        </p:spPr>
        <p:txBody>
          <a:bodyPr/>
          <a:lstStyle>
            <a:lvl1pPr>
              <a:defRPr/>
            </a:lvl1pPr>
          </a:lstStyle>
          <a:p>
            <a:pPr>
              <a:defRPr/>
            </a:pPr>
            <a:fld id="{0E6AE77D-A3EB-4346-80B8-AFB05B380A46}" type="slidenum">
              <a:rPr lang="fr-FR"/>
              <a:pPr>
                <a:defRPr/>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762000" y="762000"/>
            <a:ext cx="7924800" cy="532447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3" name="Rectangle 11"/>
          <p:cNvSpPr>
            <a:spLocks noGrp="1" noChangeArrowheads="1"/>
          </p:cNvSpPr>
          <p:nvPr>
            <p:ph type="dt" sz="half" idx="10"/>
          </p:nvPr>
        </p:nvSpPr>
        <p:spPr>
          <a:ln/>
        </p:spPr>
        <p:txBody>
          <a:bodyPr/>
          <a:lstStyle>
            <a:lvl1pPr>
              <a:defRPr/>
            </a:lvl1pPr>
          </a:lstStyle>
          <a:p>
            <a:pPr>
              <a:defRPr/>
            </a:pPr>
            <a:fld id="{511E7E2E-A68D-4846-8562-D4AAE50A8295}" type="datetime1">
              <a:rPr lang="fr-FR" smtClean="0"/>
              <a:pPr>
                <a:defRPr/>
              </a:pPr>
              <a:t>03/12/2013</a:t>
            </a:fld>
            <a:endParaRPr lang="fr-FR"/>
          </a:p>
        </p:txBody>
      </p:sp>
      <p:sp>
        <p:nvSpPr>
          <p:cNvPr id="4" name="Rectangle 12"/>
          <p:cNvSpPr>
            <a:spLocks noGrp="1" noChangeArrowheads="1"/>
          </p:cNvSpPr>
          <p:nvPr>
            <p:ph type="ftr" sz="quarter" idx="11"/>
          </p:nvPr>
        </p:nvSpPr>
        <p:spPr>
          <a:ln/>
        </p:spPr>
        <p:txBody>
          <a:bodyPr/>
          <a:lstStyle>
            <a:lvl1pPr>
              <a:defRPr/>
            </a:lvl1pPr>
          </a:lstStyle>
          <a:p>
            <a:pPr>
              <a:defRPr/>
            </a:pPr>
            <a:r>
              <a:rPr lang="fr-FR" smtClean="0"/>
              <a:t>FInancement des PME/PMI par L'EMF FINAM</a:t>
            </a:r>
            <a:endParaRPr lang="fr-FR"/>
          </a:p>
        </p:txBody>
      </p:sp>
      <p:sp>
        <p:nvSpPr>
          <p:cNvPr id="5" name="Rectangle 13"/>
          <p:cNvSpPr>
            <a:spLocks noGrp="1" noChangeArrowheads="1"/>
          </p:cNvSpPr>
          <p:nvPr>
            <p:ph type="sldNum" sz="quarter" idx="12"/>
          </p:nvPr>
        </p:nvSpPr>
        <p:spPr>
          <a:ln/>
        </p:spPr>
        <p:txBody>
          <a:bodyPr/>
          <a:lstStyle>
            <a:lvl1pPr>
              <a:defRPr/>
            </a:lvl1pPr>
          </a:lstStyle>
          <a:p>
            <a:pPr>
              <a:defRPr/>
            </a:pPr>
            <a:fld id="{2188CEEB-4B22-4285-9EAE-85E522BE083E}" type="slidenum">
              <a:rPr lang="fr-FR"/>
              <a:pPr>
                <a:defRPr/>
              </a:pPr>
              <a:t>‹N°›</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hart" preserve="1">
  <p:cSld name="Titre. Texte et diagramme">
    <p:spTree>
      <p:nvGrpSpPr>
        <p:cNvPr id="1" name=""/>
        <p:cNvGrpSpPr/>
        <p:nvPr/>
      </p:nvGrpSpPr>
      <p:grpSpPr>
        <a:xfrm>
          <a:off x="0" y="0"/>
          <a:ext cx="0" cy="0"/>
          <a:chOff x="0" y="0"/>
          <a:chExt cx="0" cy="0"/>
        </a:xfrm>
      </p:grpSpPr>
      <p:sp>
        <p:nvSpPr>
          <p:cNvPr id="2" name="Titre 1"/>
          <p:cNvSpPr>
            <a:spLocks noGrp="1"/>
          </p:cNvSpPr>
          <p:nvPr>
            <p:ph type="title"/>
          </p:nvPr>
        </p:nvSpPr>
        <p:spPr>
          <a:xfrm>
            <a:off x="762000" y="762000"/>
            <a:ext cx="7924800" cy="11430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838200" y="2362200"/>
            <a:ext cx="3770313" cy="372427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graphique 3"/>
          <p:cNvSpPr>
            <a:spLocks noGrp="1"/>
          </p:cNvSpPr>
          <p:nvPr>
            <p:ph type="chart" sz="half" idx="2"/>
          </p:nvPr>
        </p:nvSpPr>
        <p:spPr>
          <a:xfrm>
            <a:off x="4760913" y="2362200"/>
            <a:ext cx="3770312" cy="3724275"/>
          </a:xfrm>
        </p:spPr>
        <p:txBody>
          <a:bodyPr/>
          <a:lstStyle/>
          <a:p>
            <a:pPr lvl="0"/>
            <a:endParaRPr lang="fr-FR" noProof="0" smtClean="0"/>
          </a:p>
        </p:txBody>
      </p:sp>
      <p:sp>
        <p:nvSpPr>
          <p:cNvPr id="5" name="Rectangle 11"/>
          <p:cNvSpPr>
            <a:spLocks noGrp="1" noChangeArrowheads="1"/>
          </p:cNvSpPr>
          <p:nvPr>
            <p:ph type="dt" sz="half" idx="10"/>
          </p:nvPr>
        </p:nvSpPr>
        <p:spPr>
          <a:ln/>
        </p:spPr>
        <p:txBody>
          <a:bodyPr/>
          <a:lstStyle>
            <a:lvl1pPr>
              <a:defRPr/>
            </a:lvl1pPr>
          </a:lstStyle>
          <a:p>
            <a:pPr>
              <a:defRPr/>
            </a:pPr>
            <a:fld id="{E7AE3C42-64FC-429E-A1CE-A8D112FEF2A4}" type="datetime1">
              <a:rPr lang="fr-FR" smtClean="0"/>
              <a:pPr>
                <a:defRPr/>
              </a:pPr>
              <a:t>03/12/2013</a:t>
            </a:fld>
            <a:endParaRPr lang="fr-FR"/>
          </a:p>
        </p:txBody>
      </p:sp>
      <p:sp>
        <p:nvSpPr>
          <p:cNvPr id="6" name="Rectangle 12"/>
          <p:cNvSpPr>
            <a:spLocks noGrp="1" noChangeArrowheads="1"/>
          </p:cNvSpPr>
          <p:nvPr>
            <p:ph type="ftr" sz="quarter" idx="11"/>
          </p:nvPr>
        </p:nvSpPr>
        <p:spPr>
          <a:ln/>
        </p:spPr>
        <p:txBody>
          <a:bodyPr/>
          <a:lstStyle>
            <a:lvl1pPr>
              <a:defRPr/>
            </a:lvl1pPr>
          </a:lstStyle>
          <a:p>
            <a:pPr>
              <a:defRPr/>
            </a:pPr>
            <a:r>
              <a:rPr lang="fr-FR" smtClean="0"/>
              <a:t>FInancement des PME/PMI par L'EMF FINAM</a:t>
            </a:r>
            <a:endParaRPr lang="fr-FR"/>
          </a:p>
        </p:txBody>
      </p:sp>
      <p:sp>
        <p:nvSpPr>
          <p:cNvPr id="7" name="Rectangle 13"/>
          <p:cNvSpPr>
            <a:spLocks noGrp="1" noChangeArrowheads="1"/>
          </p:cNvSpPr>
          <p:nvPr>
            <p:ph type="sldNum" sz="quarter" idx="12"/>
          </p:nvPr>
        </p:nvSpPr>
        <p:spPr>
          <a:ln/>
        </p:spPr>
        <p:txBody>
          <a:bodyPr/>
          <a:lstStyle>
            <a:lvl1pPr>
              <a:defRPr/>
            </a:lvl1pPr>
          </a:lstStyle>
          <a:p>
            <a:pPr>
              <a:defRPr/>
            </a:pPr>
            <a:fld id="{7A167D46-F790-4D9C-93D3-958DDB996A02}"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1"/>
          <p:cNvSpPr>
            <a:spLocks noGrp="1" noChangeArrowheads="1"/>
          </p:cNvSpPr>
          <p:nvPr>
            <p:ph type="dt" sz="half" idx="10"/>
          </p:nvPr>
        </p:nvSpPr>
        <p:spPr>
          <a:ln/>
        </p:spPr>
        <p:txBody>
          <a:bodyPr/>
          <a:lstStyle>
            <a:lvl1pPr>
              <a:defRPr/>
            </a:lvl1pPr>
          </a:lstStyle>
          <a:p>
            <a:pPr>
              <a:defRPr/>
            </a:pPr>
            <a:fld id="{8BC1D34D-7D7E-4315-A009-66BCF5DA8305}" type="datetime1">
              <a:rPr lang="fr-FR" smtClean="0"/>
              <a:pPr>
                <a:defRPr/>
              </a:pPr>
              <a:t>03/12/2013</a:t>
            </a:fld>
            <a:endParaRPr lang="fr-FR"/>
          </a:p>
        </p:txBody>
      </p:sp>
      <p:sp>
        <p:nvSpPr>
          <p:cNvPr id="5" name="Rectangle 12"/>
          <p:cNvSpPr>
            <a:spLocks noGrp="1" noChangeArrowheads="1"/>
          </p:cNvSpPr>
          <p:nvPr>
            <p:ph type="ftr" sz="quarter" idx="11"/>
          </p:nvPr>
        </p:nvSpPr>
        <p:spPr>
          <a:ln/>
        </p:spPr>
        <p:txBody>
          <a:bodyPr/>
          <a:lstStyle>
            <a:lvl1pPr>
              <a:defRPr/>
            </a:lvl1pPr>
          </a:lstStyle>
          <a:p>
            <a:pPr>
              <a:defRPr/>
            </a:pPr>
            <a:r>
              <a:rPr lang="fr-FR" smtClean="0"/>
              <a:t>FInancement des PME/PMI par L'EMF FINAM</a:t>
            </a:r>
            <a:endParaRPr lang="fr-FR"/>
          </a:p>
        </p:txBody>
      </p:sp>
      <p:sp>
        <p:nvSpPr>
          <p:cNvPr id="6" name="Rectangle 13"/>
          <p:cNvSpPr>
            <a:spLocks noGrp="1" noChangeArrowheads="1"/>
          </p:cNvSpPr>
          <p:nvPr>
            <p:ph type="sldNum" sz="quarter" idx="12"/>
          </p:nvPr>
        </p:nvSpPr>
        <p:spPr>
          <a:ln/>
        </p:spPr>
        <p:txBody>
          <a:bodyPr/>
          <a:lstStyle>
            <a:lvl1pPr>
              <a:defRPr/>
            </a:lvl1pPr>
          </a:lstStyle>
          <a:p>
            <a:pPr>
              <a:defRPr/>
            </a:pPr>
            <a:fld id="{4D70CB06-352C-4347-856F-3C55E2A012BD}"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11"/>
          <p:cNvSpPr>
            <a:spLocks noGrp="1" noChangeArrowheads="1"/>
          </p:cNvSpPr>
          <p:nvPr>
            <p:ph type="dt" sz="half" idx="10"/>
          </p:nvPr>
        </p:nvSpPr>
        <p:spPr>
          <a:ln/>
        </p:spPr>
        <p:txBody>
          <a:bodyPr/>
          <a:lstStyle>
            <a:lvl1pPr>
              <a:defRPr/>
            </a:lvl1pPr>
          </a:lstStyle>
          <a:p>
            <a:pPr>
              <a:defRPr/>
            </a:pPr>
            <a:fld id="{C5A6D548-8E9C-4900-9770-760BB16B5942}" type="datetime1">
              <a:rPr lang="fr-FR" smtClean="0"/>
              <a:pPr>
                <a:defRPr/>
              </a:pPr>
              <a:t>03/12/2013</a:t>
            </a:fld>
            <a:endParaRPr lang="fr-FR"/>
          </a:p>
        </p:txBody>
      </p:sp>
      <p:sp>
        <p:nvSpPr>
          <p:cNvPr id="5" name="Rectangle 12"/>
          <p:cNvSpPr>
            <a:spLocks noGrp="1" noChangeArrowheads="1"/>
          </p:cNvSpPr>
          <p:nvPr>
            <p:ph type="ftr" sz="quarter" idx="11"/>
          </p:nvPr>
        </p:nvSpPr>
        <p:spPr>
          <a:ln/>
        </p:spPr>
        <p:txBody>
          <a:bodyPr/>
          <a:lstStyle>
            <a:lvl1pPr>
              <a:defRPr/>
            </a:lvl1pPr>
          </a:lstStyle>
          <a:p>
            <a:pPr>
              <a:defRPr/>
            </a:pPr>
            <a:r>
              <a:rPr lang="fr-FR" smtClean="0"/>
              <a:t>FInancement des PME/PMI par L'EMF FINAM</a:t>
            </a:r>
            <a:endParaRPr lang="fr-FR"/>
          </a:p>
        </p:txBody>
      </p:sp>
      <p:sp>
        <p:nvSpPr>
          <p:cNvPr id="6" name="Rectangle 13"/>
          <p:cNvSpPr>
            <a:spLocks noGrp="1" noChangeArrowheads="1"/>
          </p:cNvSpPr>
          <p:nvPr>
            <p:ph type="sldNum" sz="quarter" idx="12"/>
          </p:nvPr>
        </p:nvSpPr>
        <p:spPr>
          <a:ln/>
        </p:spPr>
        <p:txBody>
          <a:bodyPr/>
          <a:lstStyle>
            <a:lvl1pPr>
              <a:defRPr/>
            </a:lvl1pPr>
          </a:lstStyle>
          <a:p>
            <a:pPr>
              <a:defRPr/>
            </a:pPr>
            <a:fld id="{A66C7721-D945-45D3-B472-ED2CA9B3BB48}"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11"/>
          <p:cNvSpPr>
            <a:spLocks noGrp="1" noChangeArrowheads="1"/>
          </p:cNvSpPr>
          <p:nvPr>
            <p:ph type="dt" sz="half" idx="10"/>
          </p:nvPr>
        </p:nvSpPr>
        <p:spPr>
          <a:ln/>
        </p:spPr>
        <p:txBody>
          <a:bodyPr/>
          <a:lstStyle>
            <a:lvl1pPr>
              <a:defRPr/>
            </a:lvl1pPr>
          </a:lstStyle>
          <a:p>
            <a:pPr>
              <a:defRPr/>
            </a:pPr>
            <a:fld id="{47830AE2-78D2-416C-97DF-1D591B5ED907}" type="datetime1">
              <a:rPr lang="fr-FR" smtClean="0"/>
              <a:pPr>
                <a:defRPr/>
              </a:pPr>
              <a:t>03/12/2013</a:t>
            </a:fld>
            <a:endParaRPr lang="fr-FR"/>
          </a:p>
        </p:txBody>
      </p:sp>
      <p:sp>
        <p:nvSpPr>
          <p:cNvPr id="6" name="Rectangle 12"/>
          <p:cNvSpPr>
            <a:spLocks noGrp="1" noChangeArrowheads="1"/>
          </p:cNvSpPr>
          <p:nvPr>
            <p:ph type="ftr" sz="quarter" idx="11"/>
          </p:nvPr>
        </p:nvSpPr>
        <p:spPr>
          <a:ln/>
        </p:spPr>
        <p:txBody>
          <a:bodyPr/>
          <a:lstStyle>
            <a:lvl1pPr>
              <a:defRPr/>
            </a:lvl1pPr>
          </a:lstStyle>
          <a:p>
            <a:pPr>
              <a:defRPr/>
            </a:pPr>
            <a:r>
              <a:rPr lang="fr-FR" smtClean="0"/>
              <a:t>FInancement des PME/PMI par L'EMF FINAM</a:t>
            </a:r>
            <a:endParaRPr lang="fr-FR"/>
          </a:p>
        </p:txBody>
      </p:sp>
      <p:sp>
        <p:nvSpPr>
          <p:cNvPr id="7" name="Rectangle 13"/>
          <p:cNvSpPr>
            <a:spLocks noGrp="1" noChangeArrowheads="1"/>
          </p:cNvSpPr>
          <p:nvPr>
            <p:ph type="sldNum" sz="quarter" idx="12"/>
          </p:nvPr>
        </p:nvSpPr>
        <p:spPr>
          <a:ln/>
        </p:spPr>
        <p:txBody>
          <a:bodyPr/>
          <a:lstStyle>
            <a:lvl1pPr>
              <a:defRPr/>
            </a:lvl1pPr>
          </a:lstStyle>
          <a:p>
            <a:pPr>
              <a:defRPr/>
            </a:pPr>
            <a:fld id="{3FE25237-2C76-4098-BA5B-E9C6588C4C85}"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11"/>
          <p:cNvSpPr>
            <a:spLocks noGrp="1" noChangeArrowheads="1"/>
          </p:cNvSpPr>
          <p:nvPr>
            <p:ph type="dt" sz="half" idx="10"/>
          </p:nvPr>
        </p:nvSpPr>
        <p:spPr>
          <a:ln/>
        </p:spPr>
        <p:txBody>
          <a:bodyPr/>
          <a:lstStyle>
            <a:lvl1pPr>
              <a:defRPr/>
            </a:lvl1pPr>
          </a:lstStyle>
          <a:p>
            <a:pPr>
              <a:defRPr/>
            </a:pPr>
            <a:fld id="{DBB051F4-1F93-4020-BC33-3C7778D3F633}" type="datetime1">
              <a:rPr lang="fr-FR" smtClean="0"/>
              <a:pPr>
                <a:defRPr/>
              </a:pPr>
              <a:t>03/12/2013</a:t>
            </a:fld>
            <a:endParaRPr lang="fr-FR"/>
          </a:p>
        </p:txBody>
      </p:sp>
      <p:sp>
        <p:nvSpPr>
          <p:cNvPr id="8" name="Rectangle 12"/>
          <p:cNvSpPr>
            <a:spLocks noGrp="1" noChangeArrowheads="1"/>
          </p:cNvSpPr>
          <p:nvPr>
            <p:ph type="ftr" sz="quarter" idx="11"/>
          </p:nvPr>
        </p:nvSpPr>
        <p:spPr>
          <a:ln/>
        </p:spPr>
        <p:txBody>
          <a:bodyPr/>
          <a:lstStyle>
            <a:lvl1pPr>
              <a:defRPr/>
            </a:lvl1pPr>
          </a:lstStyle>
          <a:p>
            <a:pPr>
              <a:defRPr/>
            </a:pPr>
            <a:r>
              <a:rPr lang="fr-FR" smtClean="0"/>
              <a:t>FInancement des PME/PMI par L'EMF FINAM</a:t>
            </a:r>
            <a:endParaRPr lang="fr-FR"/>
          </a:p>
        </p:txBody>
      </p:sp>
      <p:sp>
        <p:nvSpPr>
          <p:cNvPr id="9" name="Rectangle 13"/>
          <p:cNvSpPr>
            <a:spLocks noGrp="1" noChangeArrowheads="1"/>
          </p:cNvSpPr>
          <p:nvPr>
            <p:ph type="sldNum" sz="quarter" idx="12"/>
          </p:nvPr>
        </p:nvSpPr>
        <p:spPr>
          <a:ln/>
        </p:spPr>
        <p:txBody>
          <a:bodyPr/>
          <a:lstStyle>
            <a:lvl1pPr>
              <a:defRPr/>
            </a:lvl1pPr>
          </a:lstStyle>
          <a:p>
            <a:pPr>
              <a:defRPr/>
            </a:pPr>
            <a:fld id="{3F7C7E48-F3F4-4747-830B-021D864465ED}"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11"/>
          <p:cNvSpPr>
            <a:spLocks noGrp="1" noChangeArrowheads="1"/>
          </p:cNvSpPr>
          <p:nvPr>
            <p:ph type="dt" sz="half" idx="10"/>
          </p:nvPr>
        </p:nvSpPr>
        <p:spPr>
          <a:ln/>
        </p:spPr>
        <p:txBody>
          <a:bodyPr/>
          <a:lstStyle>
            <a:lvl1pPr>
              <a:defRPr/>
            </a:lvl1pPr>
          </a:lstStyle>
          <a:p>
            <a:pPr>
              <a:defRPr/>
            </a:pPr>
            <a:fld id="{7F2728EE-4443-4A69-A2A2-74CD55CFEF38}" type="datetime1">
              <a:rPr lang="fr-FR" smtClean="0"/>
              <a:pPr>
                <a:defRPr/>
              </a:pPr>
              <a:t>03/12/2013</a:t>
            </a:fld>
            <a:endParaRPr lang="fr-FR"/>
          </a:p>
        </p:txBody>
      </p:sp>
      <p:sp>
        <p:nvSpPr>
          <p:cNvPr id="4" name="Rectangle 12"/>
          <p:cNvSpPr>
            <a:spLocks noGrp="1" noChangeArrowheads="1"/>
          </p:cNvSpPr>
          <p:nvPr>
            <p:ph type="ftr" sz="quarter" idx="11"/>
          </p:nvPr>
        </p:nvSpPr>
        <p:spPr>
          <a:ln/>
        </p:spPr>
        <p:txBody>
          <a:bodyPr/>
          <a:lstStyle>
            <a:lvl1pPr>
              <a:defRPr/>
            </a:lvl1pPr>
          </a:lstStyle>
          <a:p>
            <a:pPr>
              <a:defRPr/>
            </a:pPr>
            <a:r>
              <a:rPr lang="fr-FR" smtClean="0"/>
              <a:t>FInancement des PME/PMI par L'EMF FINAM</a:t>
            </a:r>
            <a:endParaRPr lang="fr-FR"/>
          </a:p>
        </p:txBody>
      </p:sp>
      <p:sp>
        <p:nvSpPr>
          <p:cNvPr id="5" name="Rectangle 13"/>
          <p:cNvSpPr>
            <a:spLocks noGrp="1" noChangeArrowheads="1"/>
          </p:cNvSpPr>
          <p:nvPr>
            <p:ph type="sldNum" sz="quarter" idx="12"/>
          </p:nvPr>
        </p:nvSpPr>
        <p:spPr>
          <a:ln/>
        </p:spPr>
        <p:txBody>
          <a:bodyPr/>
          <a:lstStyle>
            <a:lvl1pPr>
              <a:defRPr/>
            </a:lvl1pPr>
          </a:lstStyle>
          <a:p>
            <a:pPr>
              <a:defRPr/>
            </a:pPr>
            <a:fld id="{24388772-3C1E-48F9-B262-F501E997F86B}"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fld id="{33B7D85C-EF93-46DA-9C05-89D3D5337CAA}" type="datetime1">
              <a:rPr lang="fr-FR" smtClean="0"/>
              <a:pPr>
                <a:defRPr/>
              </a:pPr>
              <a:t>03/12/2013</a:t>
            </a:fld>
            <a:endParaRPr lang="fr-FR"/>
          </a:p>
        </p:txBody>
      </p:sp>
      <p:sp>
        <p:nvSpPr>
          <p:cNvPr id="3" name="Rectangle 12"/>
          <p:cNvSpPr>
            <a:spLocks noGrp="1" noChangeArrowheads="1"/>
          </p:cNvSpPr>
          <p:nvPr>
            <p:ph type="ftr" sz="quarter" idx="11"/>
          </p:nvPr>
        </p:nvSpPr>
        <p:spPr>
          <a:ln/>
        </p:spPr>
        <p:txBody>
          <a:bodyPr/>
          <a:lstStyle>
            <a:lvl1pPr>
              <a:defRPr/>
            </a:lvl1pPr>
          </a:lstStyle>
          <a:p>
            <a:pPr>
              <a:defRPr/>
            </a:pPr>
            <a:r>
              <a:rPr lang="fr-FR" smtClean="0"/>
              <a:t>FInancement des PME/PMI par L'EMF FINAM</a:t>
            </a:r>
            <a:endParaRPr lang="fr-FR"/>
          </a:p>
        </p:txBody>
      </p:sp>
      <p:sp>
        <p:nvSpPr>
          <p:cNvPr id="4" name="Rectangle 13"/>
          <p:cNvSpPr>
            <a:spLocks noGrp="1" noChangeArrowheads="1"/>
          </p:cNvSpPr>
          <p:nvPr>
            <p:ph type="sldNum" sz="quarter" idx="12"/>
          </p:nvPr>
        </p:nvSpPr>
        <p:spPr>
          <a:ln/>
        </p:spPr>
        <p:txBody>
          <a:bodyPr/>
          <a:lstStyle>
            <a:lvl1pPr>
              <a:defRPr/>
            </a:lvl1pPr>
          </a:lstStyle>
          <a:p>
            <a:pPr>
              <a:defRPr/>
            </a:pPr>
            <a:fld id="{2134794A-103D-45B0-8DF6-B473A00D79BE}"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11"/>
          <p:cNvSpPr>
            <a:spLocks noGrp="1" noChangeArrowheads="1"/>
          </p:cNvSpPr>
          <p:nvPr>
            <p:ph type="dt" sz="half" idx="10"/>
          </p:nvPr>
        </p:nvSpPr>
        <p:spPr>
          <a:ln/>
        </p:spPr>
        <p:txBody>
          <a:bodyPr/>
          <a:lstStyle>
            <a:lvl1pPr>
              <a:defRPr/>
            </a:lvl1pPr>
          </a:lstStyle>
          <a:p>
            <a:pPr>
              <a:defRPr/>
            </a:pPr>
            <a:fld id="{6C055F06-8FD2-428C-8225-7643F37A5B67}" type="datetime1">
              <a:rPr lang="fr-FR" smtClean="0"/>
              <a:pPr>
                <a:defRPr/>
              </a:pPr>
              <a:t>03/12/2013</a:t>
            </a:fld>
            <a:endParaRPr lang="fr-FR"/>
          </a:p>
        </p:txBody>
      </p:sp>
      <p:sp>
        <p:nvSpPr>
          <p:cNvPr id="6" name="Rectangle 12"/>
          <p:cNvSpPr>
            <a:spLocks noGrp="1" noChangeArrowheads="1"/>
          </p:cNvSpPr>
          <p:nvPr>
            <p:ph type="ftr" sz="quarter" idx="11"/>
          </p:nvPr>
        </p:nvSpPr>
        <p:spPr>
          <a:ln/>
        </p:spPr>
        <p:txBody>
          <a:bodyPr/>
          <a:lstStyle>
            <a:lvl1pPr>
              <a:defRPr/>
            </a:lvl1pPr>
          </a:lstStyle>
          <a:p>
            <a:pPr>
              <a:defRPr/>
            </a:pPr>
            <a:r>
              <a:rPr lang="fr-FR" smtClean="0"/>
              <a:t>FInancement des PME/PMI par L'EMF FINAM</a:t>
            </a:r>
            <a:endParaRPr lang="fr-FR"/>
          </a:p>
        </p:txBody>
      </p:sp>
      <p:sp>
        <p:nvSpPr>
          <p:cNvPr id="7" name="Rectangle 13"/>
          <p:cNvSpPr>
            <a:spLocks noGrp="1" noChangeArrowheads="1"/>
          </p:cNvSpPr>
          <p:nvPr>
            <p:ph type="sldNum" sz="quarter" idx="12"/>
          </p:nvPr>
        </p:nvSpPr>
        <p:spPr>
          <a:ln/>
        </p:spPr>
        <p:txBody>
          <a:bodyPr/>
          <a:lstStyle>
            <a:lvl1pPr>
              <a:defRPr/>
            </a:lvl1pPr>
          </a:lstStyle>
          <a:p>
            <a:pPr>
              <a:defRPr/>
            </a:pPr>
            <a:fld id="{5131A1A5-F117-4541-868F-E90EDE8FE686}"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11"/>
          <p:cNvSpPr>
            <a:spLocks noGrp="1" noChangeArrowheads="1"/>
          </p:cNvSpPr>
          <p:nvPr>
            <p:ph type="dt" sz="half" idx="10"/>
          </p:nvPr>
        </p:nvSpPr>
        <p:spPr>
          <a:ln/>
        </p:spPr>
        <p:txBody>
          <a:bodyPr/>
          <a:lstStyle>
            <a:lvl1pPr>
              <a:defRPr/>
            </a:lvl1pPr>
          </a:lstStyle>
          <a:p>
            <a:pPr>
              <a:defRPr/>
            </a:pPr>
            <a:fld id="{CAF07DDC-CCB7-495C-8A91-7FAD9DA4102B}" type="datetime1">
              <a:rPr lang="fr-FR" smtClean="0"/>
              <a:pPr>
                <a:defRPr/>
              </a:pPr>
              <a:t>03/12/2013</a:t>
            </a:fld>
            <a:endParaRPr lang="fr-FR"/>
          </a:p>
        </p:txBody>
      </p:sp>
      <p:sp>
        <p:nvSpPr>
          <p:cNvPr id="6" name="Rectangle 12"/>
          <p:cNvSpPr>
            <a:spLocks noGrp="1" noChangeArrowheads="1"/>
          </p:cNvSpPr>
          <p:nvPr>
            <p:ph type="ftr" sz="quarter" idx="11"/>
          </p:nvPr>
        </p:nvSpPr>
        <p:spPr>
          <a:ln/>
        </p:spPr>
        <p:txBody>
          <a:bodyPr/>
          <a:lstStyle>
            <a:lvl1pPr>
              <a:defRPr/>
            </a:lvl1pPr>
          </a:lstStyle>
          <a:p>
            <a:pPr>
              <a:defRPr/>
            </a:pPr>
            <a:r>
              <a:rPr lang="fr-FR" smtClean="0"/>
              <a:t>FInancement des PME/PMI par L'EMF FINAM</a:t>
            </a:r>
            <a:endParaRPr lang="fr-FR"/>
          </a:p>
        </p:txBody>
      </p:sp>
      <p:sp>
        <p:nvSpPr>
          <p:cNvPr id="7" name="Rectangle 13"/>
          <p:cNvSpPr>
            <a:spLocks noGrp="1" noChangeArrowheads="1"/>
          </p:cNvSpPr>
          <p:nvPr>
            <p:ph type="sldNum" sz="quarter" idx="12"/>
          </p:nvPr>
        </p:nvSpPr>
        <p:spPr>
          <a:ln/>
        </p:spPr>
        <p:txBody>
          <a:bodyPr/>
          <a:lstStyle>
            <a:lvl1pPr>
              <a:defRPr/>
            </a:lvl1pPr>
          </a:lstStyle>
          <a:p>
            <a:pPr>
              <a:defRPr/>
            </a:pPr>
            <a:fld id="{6F0D8C76-E532-4000-B985-8732AABD6868}"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170" name="Group 2"/>
          <p:cNvGrpSpPr>
            <a:grpSpLocks/>
          </p:cNvGrpSpPr>
          <p:nvPr/>
        </p:nvGrpSpPr>
        <p:grpSpPr bwMode="auto">
          <a:xfrm>
            <a:off x="0" y="0"/>
            <a:ext cx="7620000" cy="6858000"/>
            <a:chOff x="0" y="0"/>
            <a:chExt cx="4800" cy="4320"/>
          </a:xfrm>
        </p:grpSpPr>
        <p:grpSp>
          <p:nvGrpSpPr>
            <p:cNvPr id="7176" name="Group 3"/>
            <p:cNvGrpSpPr>
              <a:grpSpLocks/>
            </p:cNvGrpSpPr>
            <p:nvPr userDrawn="1"/>
          </p:nvGrpSpPr>
          <p:grpSpPr bwMode="auto">
            <a:xfrm>
              <a:off x="0" y="0"/>
              <a:ext cx="2016" cy="4320"/>
              <a:chOff x="0" y="0"/>
              <a:chExt cx="2016" cy="4320"/>
            </a:xfrm>
          </p:grpSpPr>
          <p:sp>
            <p:nvSpPr>
              <p:cNvPr id="67588"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pPr>
                  <a:defRPr/>
                </a:pPr>
                <a:endParaRPr lang="fr-FR"/>
              </a:p>
            </p:txBody>
          </p:sp>
          <p:sp>
            <p:nvSpPr>
              <p:cNvPr id="67589"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pPr>
                  <a:defRPr/>
                </a:pPr>
                <a:endParaRPr lang="fr-FR"/>
              </a:p>
            </p:txBody>
          </p:sp>
        </p:grpSp>
        <p:grpSp>
          <p:nvGrpSpPr>
            <p:cNvPr id="7177" name="Group 6"/>
            <p:cNvGrpSpPr>
              <a:grpSpLocks/>
            </p:cNvGrpSpPr>
            <p:nvPr/>
          </p:nvGrpSpPr>
          <p:grpSpPr bwMode="auto">
            <a:xfrm>
              <a:off x="144" y="1248"/>
              <a:ext cx="4656" cy="201"/>
              <a:chOff x="144" y="1248"/>
              <a:chExt cx="4656" cy="201"/>
            </a:xfrm>
          </p:grpSpPr>
          <p:sp>
            <p:nvSpPr>
              <p:cNvPr id="67591"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pPr>
                  <a:defRPr/>
                </a:pPr>
                <a:endParaRPr lang="fr-FR"/>
              </a:p>
            </p:txBody>
          </p:sp>
          <p:sp>
            <p:nvSpPr>
              <p:cNvPr id="67592"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pPr>
                  <a:defRPr/>
                </a:pPr>
                <a:endParaRPr lang="fr-FR"/>
              </a:p>
            </p:txBody>
          </p:sp>
        </p:grpSp>
      </p:grpSp>
      <p:sp>
        <p:nvSpPr>
          <p:cNvPr id="7171" name="AutoShape 9"/>
          <p:cNvSpPr>
            <a:spLocks noGrp="1" noChangeArrowheads="1"/>
          </p:cNvSpPr>
          <p:nvPr>
            <p:ph type="title"/>
          </p:nvPr>
        </p:nvSpPr>
        <p:spPr bwMode="auto">
          <a:xfrm>
            <a:off x="762000" y="762000"/>
            <a:ext cx="7924800" cy="1143000"/>
          </a:xfrm>
          <a:prstGeom prst="roundRect">
            <a:avLst>
              <a:gd name="adj" fmla="val 21667"/>
            </a:avLst>
          </a:prstGeom>
          <a:noFill/>
          <a:ln w="9525">
            <a:noFill/>
            <a:round/>
            <a:headEnd/>
            <a:tailEnd/>
          </a:ln>
        </p:spPr>
        <p:txBody>
          <a:bodyPr vert="horz" wrap="square" lIns="91440" tIns="45720" rIns="91440" bIns="45720" numCol="1" anchor="b" anchorCtr="0" compatLnSpc="1">
            <a:prstTxWarp prst="textNoShape">
              <a:avLst/>
            </a:prstTxWarp>
          </a:bodyPr>
          <a:lstStyle/>
          <a:p>
            <a:pPr lvl="0"/>
            <a:r>
              <a:rPr lang="fr-FR" smtClean="0"/>
              <a:t>Cliquez pour modifier le style du titre</a:t>
            </a:r>
          </a:p>
        </p:txBody>
      </p:sp>
      <p:sp>
        <p:nvSpPr>
          <p:cNvPr id="7172" name="Rectangle 10"/>
          <p:cNvSpPr>
            <a:spLocks noGrp="1" noChangeArrowheads="1"/>
          </p:cNvSpPr>
          <p:nvPr>
            <p:ph type="body" idx="1"/>
          </p:nvPr>
        </p:nvSpPr>
        <p:spPr bwMode="auto">
          <a:xfrm>
            <a:off x="838200" y="2362200"/>
            <a:ext cx="7693025" cy="3724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67595" name="Rectangle 11"/>
          <p:cNvSpPr>
            <a:spLocks noGrp="1" noChangeArrowheads="1"/>
          </p:cNvSpPr>
          <p:nvPr>
            <p:ph type="dt" sz="half" idx="2"/>
          </p:nvPr>
        </p:nvSpPr>
        <p:spPr bwMode="auto">
          <a:xfrm>
            <a:off x="2438400" y="6248400"/>
            <a:ext cx="2130425"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smtClean="0"/>
            </a:lvl1pPr>
          </a:lstStyle>
          <a:p>
            <a:pPr>
              <a:defRPr/>
            </a:pPr>
            <a:fld id="{43A5FD91-BBB7-43F5-92D0-402E7E8C8D43}" type="datetime1">
              <a:rPr lang="fr-FR" smtClean="0"/>
              <a:pPr>
                <a:defRPr/>
              </a:pPr>
              <a:t>03/12/2013</a:t>
            </a:fld>
            <a:endParaRPr lang="fr-FR"/>
          </a:p>
        </p:txBody>
      </p:sp>
      <p:sp>
        <p:nvSpPr>
          <p:cNvPr id="67596" name="Rectangle 12"/>
          <p:cNvSpPr>
            <a:spLocks noGrp="1" noChangeArrowheads="1"/>
          </p:cNvSpPr>
          <p:nvPr>
            <p:ph type="ftr" sz="quarter" idx="3"/>
          </p:nvPr>
        </p:nvSpPr>
        <p:spPr bwMode="auto">
          <a:xfrm>
            <a:off x="5791200" y="6248400"/>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smtClean="0"/>
            </a:lvl1pPr>
          </a:lstStyle>
          <a:p>
            <a:pPr>
              <a:defRPr/>
            </a:pPr>
            <a:r>
              <a:rPr lang="fr-FR" smtClean="0"/>
              <a:t>FInancement des PME/PMI par L'EMF FINAM</a:t>
            </a:r>
            <a:endParaRPr lang="fr-FR"/>
          </a:p>
        </p:txBody>
      </p:sp>
      <p:sp>
        <p:nvSpPr>
          <p:cNvPr id="67597"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defRPr sz="2600" b="1" smtClean="0">
                <a:solidFill>
                  <a:schemeClr val="bg1"/>
                </a:solidFill>
              </a:defRPr>
            </a:lvl1pPr>
          </a:lstStyle>
          <a:p>
            <a:pPr>
              <a:defRPr/>
            </a:pPr>
            <a:fld id="{E75929E2-4F79-4B06-B2FA-9431917674E1}"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728"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Lst>
  <p:hf hdr="0" ftr="0" dt="0"/>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AutoShape 2"/>
          <p:cNvSpPr>
            <a:spLocks noGrp="1" noChangeArrowheads="1"/>
          </p:cNvSpPr>
          <p:nvPr>
            <p:ph type="ctrTitle"/>
          </p:nvPr>
        </p:nvSpPr>
        <p:spPr>
          <a:xfrm>
            <a:off x="683568" y="1052736"/>
            <a:ext cx="8229600" cy="1905000"/>
          </a:xfrm>
        </p:spPr>
        <p:txBody>
          <a:bodyPr/>
          <a:lstStyle/>
          <a:p>
            <a:pPr eaLnBrk="1" hangingPunct="1"/>
            <a:r>
              <a:rPr lang="fr-FR" sz="3200" dirty="0" smtClean="0"/>
              <a:t/>
            </a:r>
            <a:br>
              <a:rPr lang="fr-FR" sz="3200" dirty="0" smtClean="0"/>
            </a:br>
            <a:r>
              <a:rPr lang="fr-FR" sz="3200" dirty="0" smtClean="0"/>
              <a:t/>
            </a:r>
            <a:br>
              <a:rPr lang="fr-FR" sz="3200" dirty="0" smtClean="0"/>
            </a:br>
            <a:r>
              <a:rPr lang="fr-FR" sz="3200" dirty="0" smtClean="0"/>
              <a:t/>
            </a:r>
            <a:br>
              <a:rPr lang="fr-FR" sz="3200" dirty="0" smtClean="0"/>
            </a:br>
            <a:r>
              <a:rPr lang="fr-FR" sz="3200" dirty="0" smtClean="0">
                <a:solidFill>
                  <a:schemeClr val="tx1">
                    <a:lumMod val="75000"/>
                  </a:schemeClr>
                </a:solidFill>
              </a:rPr>
              <a:t>«</a:t>
            </a:r>
            <a:r>
              <a:rPr lang="fr-FR" sz="2800" dirty="0" smtClean="0">
                <a:solidFill>
                  <a:schemeClr val="tx1">
                    <a:lumMod val="75000"/>
                  </a:schemeClr>
                </a:solidFill>
              </a:rPr>
              <a:t>crédits bancaires octroyés aux PME Gabonaises en 2012 et 2013</a:t>
            </a:r>
            <a:br>
              <a:rPr lang="fr-FR" sz="2800" dirty="0" smtClean="0">
                <a:solidFill>
                  <a:schemeClr val="tx1">
                    <a:lumMod val="75000"/>
                  </a:schemeClr>
                </a:solidFill>
              </a:rPr>
            </a:br>
            <a:r>
              <a:rPr lang="fr-FR" sz="2800" dirty="0" smtClean="0">
                <a:solidFill>
                  <a:schemeClr val="tx1">
                    <a:lumMod val="75000"/>
                  </a:schemeClr>
                </a:solidFill>
              </a:rPr>
              <a:t>Difficultés rencontrées </a:t>
            </a:r>
            <a:br>
              <a:rPr lang="fr-FR" sz="2800" dirty="0" smtClean="0">
                <a:solidFill>
                  <a:schemeClr val="tx1">
                    <a:lumMod val="75000"/>
                  </a:schemeClr>
                </a:solidFill>
              </a:rPr>
            </a:br>
            <a:r>
              <a:rPr lang="fr-FR" sz="2800" dirty="0" smtClean="0">
                <a:solidFill>
                  <a:schemeClr val="tx1">
                    <a:lumMod val="75000"/>
                  </a:schemeClr>
                </a:solidFill>
              </a:rPr>
              <a:t>solutions préconisées</a:t>
            </a:r>
            <a:r>
              <a:rPr lang="fr-FR" sz="3200" dirty="0" smtClean="0">
                <a:solidFill>
                  <a:schemeClr val="tx1">
                    <a:lumMod val="75000"/>
                  </a:schemeClr>
                </a:solidFill>
              </a:rPr>
              <a:t> »</a:t>
            </a:r>
            <a:r>
              <a:rPr lang="fr-FR" sz="3200" dirty="0" smtClean="0">
                <a:solidFill>
                  <a:schemeClr val="tx1">
                    <a:lumMod val="50000"/>
                  </a:schemeClr>
                </a:solidFill>
              </a:rPr>
              <a:t/>
            </a:r>
            <a:br>
              <a:rPr lang="fr-FR" sz="3200" dirty="0" smtClean="0">
                <a:solidFill>
                  <a:schemeClr val="tx1">
                    <a:lumMod val="50000"/>
                  </a:schemeClr>
                </a:solidFill>
              </a:rPr>
            </a:br>
            <a:r>
              <a:rPr lang="fr-FR" sz="3200" dirty="0" smtClean="0"/>
              <a:t/>
            </a:r>
            <a:br>
              <a:rPr lang="fr-FR" sz="3200" dirty="0" smtClean="0"/>
            </a:br>
            <a:r>
              <a:rPr lang="fr-FR" sz="3200" dirty="0" smtClean="0"/>
              <a:t> </a:t>
            </a:r>
            <a:br>
              <a:rPr lang="fr-FR" sz="3200" dirty="0" smtClean="0"/>
            </a:br>
            <a:endParaRPr lang="fr-FR" sz="3200" dirty="0" smtClean="0"/>
          </a:p>
        </p:txBody>
      </p:sp>
      <p:pic>
        <p:nvPicPr>
          <p:cNvPr id="9221" name="Picture 5" descr="Nouvelle image"/>
          <p:cNvPicPr>
            <a:picLocks noChangeAspect="1" noChangeArrowheads="1"/>
          </p:cNvPicPr>
          <p:nvPr/>
        </p:nvPicPr>
        <p:blipFill>
          <a:blip r:embed="rId2" cstate="print"/>
          <a:srcRect/>
          <a:stretch>
            <a:fillRect/>
          </a:stretch>
        </p:blipFill>
        <p:spPr bwMode="auto">
          <a:xfrm>
            <a:off x="6676257" y="1"/>
            <a:ext cx="2467743" cy="1214422"/>
          </a:xfrm>
          <a:prstGeom prst="rect">
            <a:avLst/>
          </a:prstGeom>
          <a:noFill/>
          <a:ln w="9525" algn="in">
            <a:noFill/>
            <a:miter lim="800000"/>
            <a:headEnd/>
            <a:tailEnd/>
          </a:ln>
          <a:effectLst/>
        </p:spPr>
      </p:pic>
      <p:pic>
        <p:nvPicPr>
          <p:cNvPr id="9222" name="Picture 6" descr="VISU 5 PROVINCES"/>
          <p:cNvPicPr>
            <a:picLocks noChangeAspect="1" noChangeArrowheads="1"/>
          </p:cNvPicPr>
          <p:nvPr/>
        </p:nvPicPr>
        <p:blipFill>
          <a:blip r:embed="rId3" cstate="print"/>
          <a:srcRect/>
          <a:stretch>
            <a:fillRect/>
          </a:stretch>
        </p:blipFill>
        <p:spPr bwMode="auto">
          <a:xfrm>
            <a:off x="0" y="3068960"/>
            <a:ext cx="4572000" cy="3789040"/>
          </a:xfrm>
          <a:prstGeom prst="rect">
            <a:avLst/>
          </a:prstGeom>
          <a:noFill/>
          <a:ln w="9525" algn="in">
            <a:noFill/>
            <a:miter lim="800000"/>
            <a:headEnd/>
            <a:tailEnd/>
          </a:ln>
          <a:effectLst/>
        </p:spPr>
      </p:pic>
      <p:sp>
        <p:nvSpPr>
          <p:cNvPr id="8" name="Espace réservé du numéro de diapositive 7"/>
          <p:cNvSpPr>
            <a:spLocks noGrp="1"/>
          </p:cNvSpPr>
          <p:nvPr>
            <p:ph type="sldNum" sz="quarter" idx="12"/>
          </p:nvPr>
        </p:nvSpPr>
        <p:spPr/>
        <p:txBody>
          <a:bodyPr/>
          <a:lstStyle/>
          <a:p>
            <a:pPr>
              <a:defRPr/>
            </a:pPr>
            <a:fld id="{DE268A31-698A-4AD3-BC2C-B613126BA303}" type="slidenum">
              <a:rPr lang="fr-FR" smtClean="0"/>
              <a:pPr>
                <a:defRPr/>
              </a:pPr>
              <a:t>1</a:t>
            </a:fld>
            <a:endParaRPr lang="fr-F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p:txBody>
          <a:bodyPr/>
          <a:lstStyle/>
          <a:p>
            <a:pPr>
              <a:defRPr/>
            </a:pPr>
            <a:fld id="{4D70CB06-352C-4347-856F-3C55E2A012BD}" type="slidenum">
              <a:rPr lang="fr-FR" smtClean="0"/>
              <a:pPr>
                <a:defRPr/>
              </a:pPr>
              <a:t>10</a:t>
            </a:fld>
            <a:endParaRPr lang="fr-FR"/>
          </a:p>
        </p:txBody>
      </p:sp>
      <p:pic>
        <p:nvPicPr>
          <p:cNvPr id="7" name="Picture 5" descr="Nouvelle image"/>
          <p:cNvPicPr>
            <a:picLocks noChangeAspect="1" noChangeArrowheads="1"/>
          </p:cNvPicPr>
          <p:nvPr/>
        </p:nvPicPr>
        <p:blipFill>
          <a:blip r:embed="rId2" cstate="print"/>
          <a:srcRect/>
          <a:stretch>
            <a:fillRect/>
          </a:stretch>
        </p:blipFill>
        <p:spPr bwMode="auto">
          <a:xfrm>
            <a:off x="4786282" y="0"/>
            <a:ext cx="4357718" cy="1892211"/>
          </a:xfrm>
          <a:prstGeom prst="rect">
            <a:avLst/>
          </a:prstGeom>
          <a:noFill/>
          <a:ln w="9525" algn="in">
            <a:noFill/>
            <a:miter lim="800000"/>
            <a:headEnd/>
            <a:tailEnd/>
          </a:ln>
          <a:effectLst/>
        </p:spPr>
      </p:pic>
      <p:pic>
        <p:nvPicPr>
          <p:cNvPr id="8" name="Image 7" descr="panda.png"/>
          <p:cNvPicPr>
            <a:picLocks noChangeAspect="1"/>
          </p:cNvPicPr>
          <p:nvPr/>
        </p:nvPicPr>
        <p:blipFill>
          <a:blip r:embed="rId3"/>
          <a:stretch>
            <a:fillRect/>
          </a:stretch>
        </p:blipFill>
        <p:spPr>
          <a:xfrm>
            <a:off x="785786" y="1928801"/>
            <a:ext cx="4107309" cy="4410533"/>
          </a:xfrm>
          <a:prstGeom prst="rect">
            <a:avLst/>
          </a:prstGeom>
        </p:spPr>
      </p:pic>
      <p:sp>
        <p:nvSpPr>
          <p:cNvPr id="9" name="Bulle ronde 8"/>
          <p:cNvSpPr/>
          <p:nvPr/>
        </p:nvSpPr>
        <p:spPr>
          <a:xfrm rot="939060">
            <a:off x="4661894" y="2577942"/>
            <a:ext cx="3675772" cy="3290050"/>
          </a:xfrm>
          <a:prstGeom prst="wedgeEllipseCallout">
            <a:avLst>
              <a:gd name="adj1" fmla="val -124263"/>
              <a:gd name="adj2" fmla="val 4294"/>
            </a:avLst>
          </a:prstGeom>
          <a:solidFill>
            <a:schemeClr val="accent3">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800" b="1" dirty="0" smtClean="0">
                <a:solidFill>
                  <a:schemeClr val="tx1">
                    <a:lumMod val="50000"/>
                  </a:schemeClr>
                </a:solidFill>
                <a:latin typeface="Times New Roman" pitchFamily="18" charset="0"/>
                <a:cs typeface="Times New Roman" pitchFamily="18" charset="0"/>
              </a:rPr>
              <a:t>Merci de votre attention</a:t>
            </a:r>
            <a:endParaRPr lang="fr-FR" sz="4800" b="1" dirty="0">
              <a:solidFill>
                <a:schemeClr val="tx1">
                  <a:lumMod val="5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p:cNvSpPr>
            <a:spLocks noGrp="1" noChangeArrowheads="1"/>
          </p:cNvSpPr>
          <p:nvPr>
            <p:ph type="title"/>
          </p:nvPr>
        </p:nvSpPr>
        <p:spPr>
          <a:xfrm>
            <a:off x="571472" y="1142984"/>
            <a:ext cx="8572528" cy="714380"/>
          </a:xfrm>
        </p:spPr>
        <p:txBody>
          <a:bodyPr/>
          <a:lstStyle/>
          <a:p>
            <a:pPr algn="ctr" eaLnBrk="1" hangingPunct="1"/>
            <a:r>
              <a:rPr lang="fr-FR" sz="2000" u="sng" dirty="0" smtClean="0"/>
              <a:t>LES DIFFICULTES INHERENTES  AU  FINANCEMENT DES PME</a:t>
            </a:r>
            <a:endParaRPr lang="fr-FR" sz="2000" dirty="0" smtClean="0"/>
          </a:p>
        </p:txBody>
      </p:sp>
      <p:sp>
        <p:nvSpPr>
          <p:cNvPr id="6" name="Espace réservé du numéro de diapositive 5"/>
          <p:cNvSpPr>
            <a:spLocks noGrp="1"/>
          </p:cNvSpPr>
          <p:nvPr>
            <p:ph type="sldNum" sz="quarter" idx="12"/>
          </p:nvPr>
        </p:nvSpPr>
        <p:spPr/>
        <p:txBody>
          <a:bodyPr/>
          <a:lstStyle/>
          <a:p>
            <a:pPr>
              <a:defRPr/>
            </a:pPr>
            <a:fld id="{4D70CB06-352C-4347-856F-3C55E2A012BD}" type="slidenum">
              <a:rPr lang="fr-FR" smtClean="0"/>
              <a:pPr>
                <a:defRPr/>
              </a:pPr>
              <a:t>2</a:t>
            </a:fld>
            <a:endParaRPr lang="fr-FR"/>
          </a:p>
        </p:txBody>
      </p:sp>
      <p:pic>
        <p:nvPicPr>
          <p:cNvPr id="5" name="Picture 5" descr="Nouvelle image"/>
          <p:cNvPicPr>
            <a:picLocks noChangeAspect="1" noChangeArrowheads="1"/>
          </p:cNvPicPr>
          <p:nvPr/>
        </p:nvPicPr>
        <p:blipFill>
          <a:blip r:embed="rId2" cstate="print"/>
          <a:srcRect/>
          <a:stretch>
            <a:fillRect/>
          </a:stretch>
        </p:blipFill>
        <p:spPr bwMode="auto">
          <a:xfrm>
            <a:off x="6890539" y="0"/>
            <a:ext cx="2253461" cy="1000108"/>
          </a:xfrm>
          <a:prstGeom prst="rect">
            <a:avLst/>
          </a:prstGeom>
          <a:noFill/>
          <a:ln w="9525" algn="in">
            <a:noFill/>
            <a:miter lim="800000"/>
            <a:headEnd/>
            <a:tailEnd/>
          </a:ln>
          <a:effectLst/>
        </p:spPr>
      </p:pic>
      <p:sp>
        <p:nvSpPr>
          <p:cNvPr id="7" name="Espace réservé du contenu 6"/>
          <p:cNvSpPr>
            <a:spLocks noGrp="1"/>
          </p:cNvSpPr>
          <p:nvPr>
            <p:ph idx="1"/>
          </p:nvPr>
        </p:nvSpPr>
        <p:spPr>
          <a:xfrm>
            <a:off x="785786" y="2285992"/>
            <a:ext cx="8358214" cy="4572008"/>
          </a:xfrm>
        </p:spPr>
        <p:txBody>
          <a:bodyPr/>
          <a:lstStyle/>
          <a:p>
            <a:pPr>
              <a:buNone/>
            </a:pPr>
            <a:r>
              <a:rPr lang="fr-FR" dirty="0" smtClean="0"/>
              <a:t>La question du financement de la PME doit être analysée du point de vue des éléments déterminants dont certains sont insatisfaits. Trois éléments apparaissent primordiaux : </a:t>
            </a:r>
          </a:p>
          <a:p>
            <a:pPr lvl="0"/>
            <a:r>
              <a:rPr lang="fr-FR" b="1" dirty="0" smtClean="0"/>
              <a:t>Le système d’information, </a:t>
            </a:r>
          </a:p>
          <a:p>
            <a:pPr lvl="0"/>
            <a:r>
              <a:rPr lang="fr-FR" b="1" dirty="0" smtClean="0"/>
              <a:t>La structure financière,</a:t>
            </a:r>
          </a:p>
          <a:p>
            <a:r>
              <a:rPr lang="fr-FR" b="1" dirty="0" smtClean="0"/>
              <a:t>Les garanties</a:t>
            </a:r>
            <a:endParaRPr lang="fr-FR" b="1"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285852" y="1071546"/>
            <a:ext cx="6688848" cy="785818"/>
          </a:xfrm>
        </p:spPr>
        <p:txBody>
          <a:bodyPr/>
          <a:lstStyle/>
          <a:p>
            <a:pPr algn="ctr" eaLnBrk="1" hangingPunct="1"/>
            <a:r>
              <a:rPr lang="fr-FR" sz="3200" u="sng" dirty="0" smtClean="0"/>
              <a:t>LE SYSTEME D’INFORMATION</a:t>
            </a:r>
            <a:r>
              <a:rPr lang="fr-FR" sz="3200" dirty="0" smtClean="0"/>
              <a:t> </a:t>
            </a:r>
          </a:p>
        </p:txBody>
      </p:sp>
      <p:sp>
        <p:nvSpPr>
          <p:cNvPr id="13315" name="Rectangle 3"/>
          <p:cNvSpPr>
            <a:spLocks noGrp="1" noChangeArrowheads="1"/>
          </p:cNvSpPr>
          <p:nvPr>
            <p:ph type="body" idx="1"/>
          </p:nvPr>
        </p:nvSpPr>
        <p:spPr>
          <a:xfrm>
            <a:off x="755576" y="2276872"/>
            <a:ext cx="8388424" cy="4581128"/>
          </a:xfrm>
        </p:spPr>
        <p:txBody>
          <a:bodyPr/>
          <a:lstStyle/>
          <a:p>
            <a:pPr>
              <a:buNone/>
            </a:pPr>
            <a:r>
              <a:rPr lang="fr-FR" sz="2000" dirty="0" smtClean="0">
                <a:solidFill>
                  <a:schemeClr val="tx1"/>
                </a:solidFill>
                <a:latin typeface="Times New Roman" pitchFamily="18" charset="0"/>
                <a:cs typeface="Times New Roman" pitchFamily="18" charset="0"/>
              </a:rPr>
              <a:t> </a:t>
            </a:r>
          </a:p>
          <a:p>
            <a:pPr algn="just">
              <a:buNone/>
            </a:pPr>
            <a:r>
              <a:rPr lang="fr-FR" sz="1800" dirty="0" smtClean="0"/>
              <a:t>Le principal élément est le manque de transparence dans la gestion. </a:t>
            </a:r>
          </a:p>
          <a:p>
            <a:pPr algn="just">
              <a:buNone/>
            </a:pPr>
            <a:r>
              <a:rPr lang="fr-FR" sz="1800" dirty="0" smtClean="0"/>
              <a:t>En effet, les PME ont généralement un système d’information de gestion défaillant qui ne permet pas aux Structures de financement d’obtenir une information financière exhaustive et fiable. C’est ainsi que de nombreuses PME ne produisent pas d’états financiers de manière régulière, par manque de moyens humains et d’outils appropriés (certaines PME même formelles n’ont même pas de comptable, ni de manuel de procédures, ni de dispositif comptable permettant l’enregistrement des données) ou par pure négligence. Cette absence de transparence et d’informations fiables est source de risques que ne maîtrisent pas les établissements, dès lors, ils sont hésitants à apporter leurs concours, même si l’exploitation peut s’avérer rentable</a:t>
            </a:r>
          </a:p>
        </p:txBody>
      </p:sp>
      <p:sp>
        <p:nvSpPr>
          <p:cNvPr id="5" name="Espace réservé du numéro de diapositive 4"/>
          <p:cNvSpPr>
            <a:spLocks noGrp="1"/>
          </p:cNvSpPr>
          <p:nvPr>
            <p:ph type="sldNum" sz="quarter" idx="12"/>
          </p:nvPr>
        </p:nvSpPr>
        <p:spPr/>
        <p:txBody>
          <a:bodyPr/>
          <a:lstStyle/>
          <a:p>
            <a:pPr>
              <a:defRPr/>
            </a:pPr>
            <a:fld id="{4D70CB06-352C-4347-856F-3C55E2A012BD}" type="slidenum">
              <a:rPr lang="fr-FR" smtClean="0"/>
              <a:pPr>
                <a:defRPr/>
              </a:pPr>
              <a:t>3</a:t>
            </a:fld>
            <a:endParaRPr lang="fr-FR"/>
          </a:p>
        </p:txBody>
      </p:sp>
      <p:pic>
        <p:nvPicPr>
          <p:cNvPr id="6" name="Picture 5" descr="Nouvelle image"/>
          <p:cNvPicPr>
            <a:picLocks noChangeAspect="1" noChangeArrowheads="1"/>
          </p:cNvPicPr>
          <p:nvPr/>
        </p:nvPicPr>
        <p:blipFill>
          <a:blip r:embed="rId2" cstate="print"/>
          <a:srcRect/>
          <a:stretch>
            <a:fillRect/>
          </a:stretch>
        </p:blipFill>
        <p:spPr bwMode="auto">
          <a:xfrm>
            <a:off x="6676257" y="1"/>
            <a:ext cx="2467743" cy="1214422"/>
          </a:xfrm>
          <a:prstGeom prst="rect">
            <a:avLst/>
          </a:prstGeom>
          <a:noFill/>
          <a:ln w="9525" algn="in">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AutoShape 2"/>
          <p:cNvSpPr>
            <a:spLocks noGrp="1" noChangeArrowheads="1"/>
          </p:cNvSpPr>
          <p:nvPr>
            <p:ph type="title"/>
          </p:nvPr>
        </p:nvSpPr>
        <p:spPr>
          <a:xfrm>
            <a:off x="928662" y="1142984"/>
            <a:ext cx="8215338" cy="668022"/>
          </a:xfrm>
        </p:spPr>
        <p:txBody>
          <a:bodyPr/>
          <a:lstStyle/>
          <a:p>
            <a:pPr algn="ctr" eaLnBrk="1" hangingPunct="1"/>
            <a:r>
              <a:rPr lang="fr-FR" sz="3200" u="sng" dirty="0" smtClean="0"/>
              <a:t>LA CAPITALISATION </a:t>
            </a:r>
            <a:endParaRPr lang="fr-FR" sz="3200" dirty="0" smtClean="0"/>
          </a:p>
        </p:txBody>
      </p:sp>
      <p:sp>
        <p:nvSpPr>
          <p:cNvPr id="14339" name="Rectangle 3"/>
          <p:cNvSpPr>
            <a:spLocks noGrp="1" noChangeArrowheads="1"/>
          </p:cNvSpPr>
          <p:nvPr>
            <p:ph type="body" idx="1"/>
          </p:nvPr>
        </p:nvSpPr>
        <p:spPr>
          <a:xfrm>
            <a:off x="785786" y="2357430"/>
            <a:ext cx="8358214" cy="4500570"/>
          </a:xfrm>
        </p:spPr>
        <p:txBody>
          <a:bodyPr/>
          <a:lstStyle/>
          <a:p>
            <a:pPr algn="just">
              <a:buNone/>
            </a:pPr>
            <a:r>
              <a:rPr lang="fr-FR" sz="1800" dirty="0" smtClean="0"/>
              <a:t>A côté de ce manque de transparence dans la gestion, l’autre élément déterminant est le niveau des fonds propres, donc de capitalisation. C’est un élément important dans la mesure où il indique le degré d’engagement des propriétaires de l’entreprise. S’il est élevé, cela signifie que les propriétaires croient à leur affaire et prennent des risques élevés en conséquence. A contrario, s’il est faible, cela peut signifier que les propriétaires ne veulent pas prendre trop de risque. Or, de manière générale, la PME Gabonais est faiblement capitalisée, se contentant très souvent de souscrire le niveau de capital minimum requis par la réglementation à la création de l’entreprise au lieu de le renforcer continuellement. Un faible niveau de capitalisation peut entraîner un fonds de roulement faible qui ne peut couvrir une part significative des besoins en fonds de roulement, d’où un besoin de financement extérieur important. Compte tenu de l’intérêt que les structures de financement attachent au niveau des fonds propres, leur faiblesse limite leur volonté d’apporter leurs concours</a:t>
            </a:r>
            <a:endParaRPr lang="fr-FR" sz="1800" dirty="0" smtClean="0">
              <a:solidFill>
                <a:schemeClr val="tx1"/>
              </a:solidFill>
              <a:latin typeface="+mn-lt"/>
              <a:ea typeface="+mn-ea"/>
              <a:cs typeface="+mn-cs"/>
            </a:endParaRPr>
          </a:p>
          <a:p>
            <a:endParaRPr lang="fr-FR" sz="2400" dirty="0" smtClean="0">
              <a:solidFill>
                <a:schemeClr val="tx1"/>
              </a:solidFill>
              <a:latin typeface="+mn-lt"/>
              <a:ea typeface="+mn-ea"/>
              <a:cs typeface="+mn-cs"/>
            </a:endParaRPr>
          </a:p>
          <a:p>
            <a:endParaRPr lang="fr-FR" sz="2400" dirty="0" smtClean="0">
              <a:solidFill>
                <a:schemeClr val="tx1"/>
              </a:solidFill>
              <a:latin typeface="+mn-lt"/>
              <a:ea typeface="+mn-ea"/>
              <a:cs typeface="+mn-cs"/>
            </a:endParaRPr>
          </a:p>
          <a:p>
            <a:endParaRPr lang="fr-FR" sz="2400" dirty="0" smtClean="0">
              <a:solidFill>
                <a:schemeClr val="tx1"/>
              </a:solidFill>
              <a:latin typeface="+mn-lt"/>
              <a:ea typeface="+mn-ea"/>
              <a:cs typeface="+mn-cs"/>
            </a:endParaRPr>
          </a:p>
          <a:p>
            <a:endParaRPr lang="fr-FR" sz="2400" dirty="0" smtClean="0">
              <a:solidFill>
                <a:schemeClr val="tx1"/>
              </a:solidFill>
              <a:latin typeface="+mn-lt"/>
              <a:ea typeface="+mn-ea"/>
              <a:cs typeface="+mn-cs"/>
            </a:endParaRPr>
          </a:p>
          <a:p>
            <a:endParaRPr lang="fr-FR" sz="2400" dirty="0" smtClean="0">
              <a:solidFill>
                <a:schemeClr val="tx1"/>
              </a:solidFill>
              <a:latin typeface="+mn-lt"/>
              <a:ea typeface="+mn-ea"/>
              <a:cs typeface="+mn-cs"/>
            </a:endParaRPr>
          </a:p>
          <a:p>
            <a:pPr marL="457200" indent="-457200"/>
            <a:endParaRPr lang="fr-FR" sz="2400" b="1" dirty="0" smtClean="0">
              <a:solidFill>
                <a:schemeClr val="tx1"/>
              </a:solidFill>
              <a:latin typeface="+mn-lt"/>
              <a:ea typeface="+mn-ea"/>
              <a:cs typeface="+mn-cs"/>
            </a:endParaRPr>
          </a:p>
          <a:p>
            <a:pPr>
              <a:buNone/>
            </a:pPr>
            <a:endParaRPr lang="fr-FR" sz="2400" b="1" dirty="0" smtClean="0">
              <a:solidFill>
                <a:schemeClr val="tx1"/>
              </a:solidFill>
              <a:latin typeface="+mn-lt"/>
              <a:ea typeface="+mn-ea"/>
              <a:cs typeface="+mn-cs"/>
            </a:endParaRPr>
          </a:p>
          <a:p>
            <a:pPr>
              <a:buNone/>
            </a:pPr>
            <a:endParaRPr lang="fr-FR" sz="2400" dirty="0" smtClean="0">
              <a:solidFill>
                <a:schemeClr val="tx1"/>
              </a:solidFill>
              <a:latin typeface="+mn-lt"/>
              <a:ea typeface="+mn-ea"/>
              <a:cs typeface="+mn-cs"/>
            </a:endParaRPr>
          </a:p>
          <a:p>
            <a:pPr marL="457200" indent="-457200">
              <a:buFont typeface="+mj-lt"/>
              <a:buAutoNum type="arabicPeriod"/>
            </a:pPr>
            <a:endParaRPr lang="fr-FR" sz="2400" dirty="0" smtClean="0">
              <a:solidFill>
                <a:schemeClr val="tx1"/>
              </a:solidFill>
              <a:latin typeface="+mn-lt"/>
              <a:ea typeface="+mn-ea"/>
              <a:cs typeface="+mn-cs"/>
            </a:endParaRPr>
          </a:p>
          <a:p>
            <a:pPr>
              <a:buNone/>
            </a:pPr>
            <a:endParaRPr lang="fr-FR" sz="2400" dirty="0" smtClean="0">
              <a:solidFill>
                <a:schemeClr val="tx1"/>
              </a:solidFill>
              <a:latin typeface="+mn-lt"/>
              <a:ea typeface="+mn-ea"/>
              <a:cs typeface="+mn-cs"/>
            </a:endParaRPr>
          </a:p>
          <a:p>
            <a:pPr marL="457200" indent="-457200" eaLnBrk="1" hangingPunct="1">
              <a:buFont typeface="+mj-lt"/>
              <a:buAutoNum type="arabicPeriod"/>
            </a:pPr>
            <a:endParaRPr lang="fr-FR" sz="2400" dirty="0" smtClean="0"/>
          </a:p>
        </p:txBody>
      </p:sp>
      <p:sp>
        <p:nvSpPr>
          <p:cNvPr id="5" name="Espace réservé du numéro de diapositive 4"/>
          <p:cNvSpPr>
            <a:spLocks noGrp="1"/>
          </p:cNvSpPr>
          <p:nvPr>
            <p:ph type="sldNum" sz="quarter" idx="12"/>
          </p:nvPr>
        </p:nvSpPr>
        <p:spPr/>
        <p:txBody>
          <a:bodyPr/>
          <a:lstStyle/>
          <a:p>
            <a:pPr>
              <a:defRPr/>
            </a:pPr>
            <a:fld id="{4D70CB06-352C-4347-856F-3C55E2A012BD}" type="slidenum">
              <a:rPr lang="fr-FR" smtClean="0"/>
              <a:pPr>
                <a:defRPr/>
              </a:pPr>
              <a:t>4</a:t>
            </a:fld>
            <a:endParaRPr lang="fr-FR"/>
          </a:p>
        </p:txBody>
      </p:sp>
      <p:pic>
        <p:nvPicPr>
          <p:cNvPr id="6" name="Picture 5" descr="Nouvelle image"/>
          <p:cNvPicPr>
            <a:picLocks noChangeAspect="1" noChangeArrowheads="1"/>
          </p:cNvPicPr>
          <p:nvPr/>
        </p:nvPicPr>
        <p:blipFill>
          <a:blip r:embed="rId2" cstate="print"/>
          <a:srcRect/>
          <a:stretch>
            <a:fillRect/>
          </a:stretch>
        </p:blipFill>
        <p:spPr bwMode="auto">
          <a:xfrm>
            <a:off x="6676257" y="1"/>
            <a:ext cx="2467743" cy="1214422"/>
          </a:xfrm>
          <a:prstGeom prst="rect">
            <a:avLst/>
          </a:prstGeom>
          <a:noFill/>
          <a:ln w="9525" algn="in">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sng" dirty="0" smtClean="0"/>
              <a:t>SOLUTIONS ADOPTEES:</a:t>
            </a:r>
            <a:r>
              <a:rPr lang="fr-FR" dirty="0" smtClean="0"/>
              <a:t/>
            </a:r>
            <a:br>
              <a:rPr lang="fr-FR" dirty="0" smtClean="0"/>
            </a:br>
            <a:endParaRPr lang="fr-FR" dirty="0"/>
          </a:p>
        </p:txBody>
      </p:sp>
      <p:sp>
        <p:nvSpPr>
          <p:cNvPr id="3" name="Espace réservé du contenu 2"/>
          <p:cNvSpPr>
            <a:spLocks noGrp="1"/>
          </p:cNvSpPr>
          <p:nvPr>
            <p:ph idx="1"/>
          </p:nvPr>
        </p:nvSpPr>
        <p:spPr>
          <a:xfrm>
            <a:off x="785786" y="2362200"/>
            <a:ext cx="8358214" cy="4495800"/>
          </a:xfrm>
        </p:spPr>
        <p:txBody>
          <a:bodyPr/>
          <a:lstStyle/>
          <a:p>
            <a:pPr lvl="0"/>
            <a:r>
              <a:rPr lang="fr-FR" u="sng" dirty="0" smtClean="0"/>
              <a:t>Méthodes d’analyse:</a:t>
            </a:r>
            <a:endParaRPr lang="fr-FR" dirty="0" smtClean="0"/>
          </a:p>
          <a:p>
            <a:pPr>
              <a:buNone/>
            </a:pPr>
            <a:r>
              <a:rPr lang="fr-FR" sz="1800" dirty="0" smtClean="0"/>
              <a:t>Devant le manque d’informations, la FINAM exploite toute sorte d’éléments pour se faire une idée approximative de la gestion de l’entreprise : interprétations des mouvements du relevé de compte, les carnets de commande et factures éventuels en possession du client, la consultation des registres qui sont souvent des cahiers ; ainsi que les informations obtenus lors des entretiens etc.… </a:t>
            </a:r>
          </a:p>
          <a:p>
            <a:endParaRPr lang="fr-FR" dirty="0"/>
          </a:p>
        </p:txBody>
      </p:sp>
      <p:sp>
        <p:nvSpPr>
          <p:cNvPr id="4" name="Espace réservé du numéro de diapositive 3"/>
          <p:cNvSpPr>
            <a:spLocks noGrp="1"/>
          </p:cNvSpPr>
          <p:nvPr>
            <p:ph type="sldNum" sz="quarter" idx="12"/>
          </p:nvPr>
        </p:nvSpPr>
        <p:spPr/>
        <p:txBody>
          <a:bodyPr/>
          <a:lstStyle/>
          <a:p>
            <a:pPr>
              <a:defRPr/>
            </a:pPr>
            <a:fld id="{4D70CB06-352C-4347-856F-3C55E2A012BD}" type="slidenum">
              <a:rPr lang="fr-FR" smtClean="0"/>
              <a:pPr>
                <a:defRPr/>
              </a:pPr>
              <a:t>5</a:t>
            </a:fld>
            <a:endParaRPr lang="fr-FR"/>
          </a:p>
        </p:txBody>
      </p:sp>
      <p:pic>
        <p:nvPicPr>
          <p:cNvPr id="5" name="Picture 5" descr="Nouvelle image"/>
          <p:cNvPicPr>
            <a:picLocks noChangeAspect="1" noChangeArrowheads="1"/>
          </p:cNvPicPr>
          <p:nvPr/>
        </p:nvPicPr>
        <p:blipFill>
          <a:blip r:embed="rId2" cstate="print"/>
          <a:srcRect/>
          <a:stretch>
            <a:fillRect/>
          </a:stretch>
        </p:blipFill>
        <p:spPr bwMode="auto">
          <a:xfrm>
            <a:off x="6676257" y="1"/>
            <a:ext cx="2467743" cy="1071545"/>
          </a:xfrm>
          <a:prstGeom prst="rect">
            <a:avLst/>
          </a:prstGeom>
          <a:noFill/>
          <a:ln w="9525" algn="in">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u="sng" dirty="0" smtClean="0"/>
              <a:t>SOLUTIONS ADOPTEES</a:t>
            </a:r>
            <a:endParaRPr lang="fr-FR" dirty="0"/>
          </a:p>
        </p:txBody>
      </p:sp>
      <p:sp>
        <p:nvSpPr>
          <p:cNvPr id="3" name="Espace réservé du contenu 2"/>
          <p:cNvSpPr>
            <a:spLocks noGrp="1"/>
          </p:cNvSpPr>
          <p:nvPr>
            <p:ph idx="1"/>
          </p:nvPr>
        </p:nvSpPr>
        <p:spPr>
          <a:xfrm>
            <a:off x="785786" y="2362200"/>
            <a:ext cx="8358214" cy="4495800"/>
          </a:xfrm>
        </p:spPr>
        <p:txBody>
          <a:bodyPr/>
          <a:lstStyle/>
          <a:p>
            <a:pPr lvl="0"/>
            <a:r>
              <a:rPr lang="fr-FR" u="sng" dirty="0" smtClean="0"/>
              <a:t>Les Garanties:</a:t>
            </a:r>
            <a:endParaRPr lang="fr-FR" dirty="0" smtClean="0"/>
          </a:p>
          <a:p>
            <a:pPr algn="just">
              <a:buNone/>
            </a:pPr>
            <a:r>
              <a:rPr lang="fr-FR" sz="1800" dirty="0" smtClean="0"/>
              <a:t>Face à l’insuffisance de fonds propres et au manque de transparence financière, FINAM ne peut qu’exiger d’importantes garanties à savoir : Le cautionnement, les garanties financières ; les gages et sûretés réelles.</a:t>
            </a:r>
          </a:p>
          <a:p>
            <a:pPr>
              <a:buNone/>
            </a:pPr>
            <a:endParaRPr lang="fr-FR" dirty="0"/>
          </a:p>
        </p:txBody>
      </p:sp>
      <p:sp>
        <p:nvSpPr>
          <p:cNvPr id="4" name="Espace réservé du numéro de diapositive 3"/>
          <p:cNvSpPr>
            <a:spLocks noGrp="1"/>
          </p:cNvSpPr>
          <p:nvPr>
            <p:ph type="sldNum" sz="quarter" idx="12"/>
          </p:nvPr>
        </p:nvSpPr>
        <p:spPr/>
        <p:txBody>
          <a:bodyPr/>
          <a:lstStyle/>
          <a:p>
            <a:pPr>
              <a:defRPr/>
            </a:pPr>
            <a:fld id="{4D70CB06-352C-4347-856F-3C55E2A012BD}" type="slidenum">
              <a:rPr lang="fr-FR" smtClean="0"/>
              <a:pPr>
                <a:defRPr/>
              </a:pPr>
              <a:t>6</a:t>
            </a:fld>
            <a:endParaRPr lang="fr-FR"/>
          </a:p>
        </p:txBody>
      </p:sp>
      <p:pic>
        <p:nvPicPr>
          <p:cNvPr id="5" name="Picture 5" descr="Nouvelle image"/>
          <p:cNvPicPr>
            <a:picLocks noChangeAspect="1" noChangeArrowheads="1"/>
          </p:cNvPicPr>
          <p:nvPr/>
        </p:nvPicPr>
        <p:blipFill>
          <a:blip r:embed="rId2" cstate="print"/>
          <a:srcRect/>
          <a:stretch>
            <a:fillRect/>
          </a:stretch>
        </p:blipFill>
        <p:spPr bwMode="auto">
          <a:xfrm>
            <a:off x="6676257" y="1"/>
            <a:ext cx="2467743" cy="1071545"/>
          </a:xfrm>
          <a:prstGeom prst="rect">
            <a:avLst/>
          </a:prstGeom>
          <a:noFill/>
          <a:ln w="9525" algn="in">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ACCOMPAGNEMENT DES PME</a:t>
            </a:r>
            <a:endParaRPr lang="fr-FR" dirty="0"/>
          </a:p>
        </p:txBody>
      </p:sp>
      <p:sp>
        <p:nvSpPr>
          <p:cNvPr id="4" name="Espace réservé du numéro de diapositive 3"/>
          <p:cNvSpPr>
            <a:spLocks noGrp="1"/>
          </p:cNvSpPr>
          <p:nvPr>
            <p:ph type="sldNum" sz="quarter" idx="12"/>
          </p:nvPr>
        </p:nvSpPr>
        <p:spPr/>
        <p:txBody>
          <a:bodyPr/>
          <a:lstStyle/>
          <a:p>
            <a:pPr>
              <a:defRPr/>
            </a:pPr>
            <a:fld id="{4D70CB06-352C-4347-856F-3C55E2A012BD}" type="slidenum">
              <a:rPr lang="fr-FR" smtClean="0"/>
              <a:pPr>
                <a:defRPr/>
              </a:pPr>
              <a:t>7</a:t>
            </a:fld>
            <a:endParaRPr lang="fr-FR"/>
          </a:p>
        </p:txBody>
      </p:sp>
      <p:graphicFrame>
        <p:nvGraphicFramePr>
          <p:cNvPr id="6" name="Tableau 5"/>
          <p:cNvGraphicFramePr>
            <a:graphicFrameLocks noGrp="1"/>
          </p:cNvGraphicFramePr>
          <p:nvPr/>
        </p:nvGraphicFramePr>
        <p:xfrm>
          <a:off x="928662" y="2357431"/>
          <a:ext cx="4071967" cy="4286280"/>
        </p:xfrm>
        <a:graphic>
          <a:graphicData uri="http://schemas.openxmlformats.org/drawingml/2006/table">
            <a:tbl>
              <a:tblPr>
                <a:tableStyleId>{284E427A-3D55-4303-BF80-6455036E1DE7}</a:tableStyleId>
              </a:tblPr>
              <a:tblGrid>
                <a:gridCol w="1326474"/>
                <a:gridCol w="1569147"/>
                <a:gridCol w="1176346"/>
              </a:tblGrid>
              <a:tr h="1573443">
                <a:tc gridSpan="3">
                  <a:txBody>
                    <a:bodyPr/>
                    <a:lstStyle/>
                    <a:p>
                      <a:pPr algn="ctr" fontAlgn="b"/>
                      <a:r>
                        <a:rPr lang="fr-FR" sz="1600" b="1" u="none" strike="noStrike" dirty="0" smtClean="0"/>
                        <a:t>ENCOURS DE CRÉDIT</a:t>
                      </a:r>
                      <a:endParaRPr lang="fr-FR" sz="1600" b="1" i="0" u="none" strike="noStrike" dirty="0">
                        <a:latin typeface="Arial"/>
                      </a:endParaRPr>
                    </a:p>
                  </a:txBody>
                  <a:tcPr marL="0" marR="0" marT="0" marB="0" anchor="b"/>
                </a:tc>
                <a:tc hMerge="1">
                  <a:txBody>
                    <a:bodyPr/>
                    <a:lstStyle/>
                    <a:p>
                      <a:endParaRPr lang="fr-FR"/>
                    </a:p>
                  </a:txBody>
                  <a:tcPr/>
                </a:tc>
                <a:tc hMerge="1">
                  <a:txBody>
                    <a:bodyPr/>
                    <a:lstStyle/>
                    <a:p>
                      <a:endParaRPr lang="fr-FR"/>
                    </a:p>
                  </a:txBody>
                  <a:tcPr/>
                </a:tc>
              </a:tr>
              <a:tr h="1139394">
                <a:tc>
                  <a:txBody>
                    <a:bodyPr/>
                    <a:lstStyle/>
                    <a:p>
                      <a:pPr algn="ctr" fontAlgn="b"/>
                      <a:r>
                        <a:rPr lang="fr-FR" sz="1400" b="1" u="none" strike="noStrike" dirty="0"/>
                        <a:t>20111</a:t>
                      </a:r>
                      <a:endParaRPr lang="fr-FR" sz="1400" b="1" i="0" u="none" strike="noStrike" dirty="0">
                        <a:latin typeface="Arial"/>
                      </a:endParaRPr>
                    </a:p>
                  </a:txBody>
                  <a:tcPr marL="0" marR="0" marT="0" marB="0" anchor="b"/>
                </a:tc>
                <a:tc>
                  <a:txBody>
                    <a:bodyPr/>
                    <a:lstStyle/>
                    <a:p>
                      <a:pPr algn="ctr" fontAlgn="b"/>
                      <a:r>
                        <a:rPr lang="fr-FR" sz="1400" b="1" u="none" strike="noStrike" dirty="0"/>
                        <a:t>2012</a:t>
                      </a:r>
                      <a:endParaRPr lang="fr-FR" sz="1400" b="1" i="0" u="none" strike="noStrike" dirty="0">
                        <a:latin typeface="Arial"/>
                      </a:endParaRPr>
                    </a:p>
                  </a:txBody>
                  <a:tcPr marL="0" marR="0" marT="0" marB="0" anchor="b"/>
                </a:tc>
                <a:tc>
                  <a:txBody>
                    <a:bodyPr/>
                    <a:lstStyle/>
                    <a:p>
                      <a:pPr algn="ctr" fontAlgn="b"/>
                      <a:r>
                        <a:rPr lang="fr-FR" sz="1400" b="1" u="none" strike="noStrike" dirty="0"/>
                        <a:t>27/11/2013</a:t>
                      </a:r>
                      <a:endParaRPr lang="fr-FR" sz="1400" b="1" i="0" u="none" strike="noStrike" dirty="0">
                        <a:latin typeface="Arial"/>
                      </a:endParaRPr>
                    </a:p>
                  </a:txBody>
                  <a:tcPr marL="0" marR="0" marT="0" marB="0" anchor="b"/>
                </a:tc>
              </a:tr>
              <a:tr h="1573443">
                <a:tc>
                  <a:txBody>
                    <a:bodyPr/>
                    <a:lstStyle/>
                    <a:p>
                      <a:pPr algn="l" fontAlgn="b"/>
                      <a:r>
                        <a:rPr lang="fr-FR" sz="1400" b="1" u="none" strike="noStrike" dirty="0"/>
                        <a:t>670 299 965</a:t>
                      </a:r>
                      <a:endParaRPr lang="fr-FR" sz="1400" b="1" i="0" u="none" strike="noStrike" dirty="0">
                        <a:latin typeface="Arial"/>
                      </a:endParaRPr>
                    </a:p>
                  </a:txBody>
                  <a:tcPr marL="0" marR="0" marT="0" marB="0" anchor="b"/>
                </a:tc>
                <a:tc>
                  <a:txBody>
                    <a:bodyPr/>
                    <a:lstStyle/>
                    <a:p>
                      <a:pPr algn="l" fontAlgn="b"/>
                      <a:r>
                        <a:rPr lang="fr-FR" sz="1400" b="1" u="none" strike="noStrike" dirty="0"/>
                        <a:t>1 027 858 620</a:t>
                      </a:r>
                      <a:endParaRPr lang="fr-FR" sz="1400" b="1" i="0" u="none" strike="noStrike" dirty="0">
                        <a:latin typeface="Arial"/>
                      </a:endParaRPr>
                    </a:p>
                  </a:txBody>
                  <a:tcPr marL="0" marR="0" marT="0" marB="0" anchor="b"/>
                </a:tc>
                <a:tc>
                  <a:txBody>
                    <a:bodyPr/>
                    <a:lstStyle/>
                    <a:p>
                      <a:pPr algn="l" fontAlgn="b"/>
                      <a:r>
                        <a:rPr lang="fr-FR" sz="1400" b="1" u="none" strike="noStrike" dirty="0"/>
                        <a:t>1 859 396 630</a:t>
                      </a:r>
                      <a:endParaRPr lang="fr-FR" sz="1400" b="1" i="0" u="none" strike="noStrike" dirty="0">
                        <a:latin typeface="Arial"/>
                      </a:endParaRPr>
                    </a:p>
                  </a:txBody>
                  <a:tcPr marL="0" marR="0" marT="0" marB="0" anchor="b"/>
                </a:tc>
              </a:tr>
            </a:tbl>
          </a:graphicData>
        </a:graphic>
      </p:graphicFrame>
      <p:pic>
        <p:nvPicPr>
          <p:cNvPr id="8" name="Picture 5" descr="Nouvelle image"/>
          <p:cNvPicPr>
            <a:picLocks noChangeAspect="1" noChangeArrowheads="1"/>
          </p:cNvPicPr>
          <p:nvPr/>
        </p:nvPicPr>
        <p:blipFill>
          <a:blip r:embed="rId2" cstate="print"/>
          <a:srcRect/>
          <a:stretch>
            <a:fillRect/>
          </a:stretch>
        </p:blipFill>
        <p:spPr bwMode="auto">
          <a:xfrm>
            <a:off x="6676257" y="1"/>
            <a:ext cx="2467743" cy="1071545"/>
          </a:xfrm>
          <a:prstGeom prst="rect">
            <a:avLst/>
          </a:prstGeom>
          <a:noFill/>
          <a:ln w="9525" algn="in">
            <a:noFill/>
            <a:miter lim="800000"/>
            <a:headEnd/>
            <a:tailEnd/>
          </a:ln>
          <a:effectLst/>
        </p:spPr>
      </p:pic>
      <p:graphicFrame>
        <p:nvGraphicFramePr>
          <p:cNvPr id="9" name="Graphique 8"/>
          <p:cNvGraphicFramePr>
            <a:graphicFrameLocks/>
          </p:cNvGraphicFramePr>
          <p:nvPr/>
        </p:nvGraphicFramePr>
        <p:xfrm>
          <a:off x="5143504" y="2357430"/>
          <a:ext cx="3786214" cy="42862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NOMBRE DE BENEFICIAIRES</a:t>
            </a:r>
            <a:endParaRPr lang="fr-FR" dirty="0"/>
          </a:p>
        </p:txBody>
      </p:sp>
      <p:sp>
        <p:nvSpPr>
          <p:cNvPr id="4" name="Espace réservé du numéro de diapositive 3"/>
          <p:cNvSpPr>
            <a:spLocks noGrp="1"/>
          </p:cNvSpPr>
          <p:nvPr>
            <p:ph type="sldNum" sz="quarter" idx="12"/>
          </p:nvPr>
        </p:nvSpPr>
        <p:spPr/>
        <p:txBody>
          <a:bodyPr/>
          <a:lstStyle/>
          <a:p>
            <a:pPr>
              <a:defRPr/>
            </a:pPr>
            <a:fld id="{4D70CB06-352C-4347-856F-3C55E2A012BD}" type="slidenum">
              <a:rPr lang="fr-FR" smtClean="0"/>
              <a:pPr>
                <a:defRPr/>
              </a:pPr>
              <a:t>8</a:t>
            </a:fld>
            <a:endParaRPr lang="fr-FR"/>
          </a:p>
        </p:txBody>
      </p:sp>
      <p:graphicFrame>
        <p:nvGraphicFramePr>
          <p:cNvPr id="5" name="Tableau 4"/>
          <p:cNvGraphicFramePr>
            <a:graphicFrameLocks noGrp="1"/>
          </p:cNvGraphicFramePr>
          <p:nvPr/>
        </p:nvGraphicFramePr>
        <p:xfrm>
          <a:off x="1000100" y="2571744"/>
          <a:ext cx="3500462" cy="3786216"/>
        </p:xfrm>
        <a:graphic>
          <a:graphicData uri="http://schemas.openxmlformats.org/drawingml/2006/table">
            <a:tbl>
              <a:tblPr>
                <a:tableStyleId>{3C2FFA5D-87B4-456A-9821-1D502468CF0F}</a:tableStyleId>
              </a:tblPr>
              <a:tblGrid>
                <a:gridCol w="1140302"/>
                <a:gridCol w="1180080"/>
                <a:gridCol w="1180080"/>
              </a:tblGrid>
              <a:tr h="946554">
                <a:tc gridSpan="3">
                  <a:txBody>
                    <a:bodyPr/>
                    <a:lstStyle/>
                    <a:p>
                      <a:pPr algn="ctr" fontAlgn="b"/>
                      <a:r>
                        <a:rPr lang="fr-FR" sz="1400" b="1" u="none" strike="noStrike" dirty="0"/>
                        <a:t>Bénéficiaires</a:t>
                      </a:r>
                      <a:endParaRPr lang="fr-FR" sz="1400" b="1" i="0" u="none" strike="noStrike" dirty="0">
                        <a:latin typeface="Arial"/>
                      </a:endParaRPr>
                    </a:p>
                  </a:txBody>
                  <a:tcPr marL="0" marR="0" marT="0" marB="0" anchor="b"/>
                </a:tc>
                <a:tc hMerge="1">
                  <a:txBody>
                    <a:bodyPr/>
                    <a:lstStyle/>
                    <a:p>
                      <a:endParaRPr lang="fr-FR"/>
                    </a:p>
                  </a:txBody>
                  <a:tcPr/>
                </a:tc>
                <a:tc hMerge="1">
                  <a:txBody>
                    <a:bodyPr/>
                    <a:lstStyle/>
                    <a:p>
                      <a:endParaRPr lang="fr-FR"/>
                    </a:p>
                  </a:txBody>
                  <a:tcPr/>
                </a:tc>
              </a:tr>
              <a:tr h="946554">
                <a:tc>
                  <a:txBody>
                    <a:bodyPr/>
                    <a:lstStyle/>
                    <a:p>
                      <a:pPr algn="ctr" fontAlgn="b"/>
                      <a:r>
                        <a:rPr lang="fr-FR" sz="1400" b="1" u="none" strike="noStrike" dirty="0"/>
                        <a:t>20111</a:t>
                      </a:r>
                      <a:endParaRPr lang="fr-FR" sz="1400" b="1" i="0" u="none" strike="noStrike" dirty="0">
                        <a:latin typeface="Arial"/>
                      </a:endParaRPr>
                    </a:p>
                  </a:txBody>
                  <a:tcPr marL="0" marR="0" marT="0" marB="0" anchor="b"/>
                </a:tc>
                <a:tc>
                  <a:txBody>
                    <a:bodyPr/>
                    <a:lstStyle/>
                    <a:p>
                      <a:pPr algn="ctr" fontAlgn="b"/>
                      <a:r>
                        <a:rPr lang="fr-FR" sz="1400" b="1" u="none" strike="noStrike" dirty="0"/>
                        <a:t>2012</a:t>
                      </a:r>
                      <a:endParaRPr lang="fr-FR" sz="1400" b="1" i="0" u="none" strike="noStrike" dirty="0">
                        <a:latin typeface="Arial"/>
                      </a:endParaRPr>
                    </a:p>
                  </a:txBody>
                  <a:tcPr marL="0" marR="0" marT="0" marB="0" anchor="b"/>
                </a:tc>
                <a:tc>
                  <a:txBody>
                    <a:bodyPr/>
                    <a:lstStyle/>
                    <a:p>
                      <a:pPr algn="ctr" fontAlgn="b"/>
                      <a:r>
                        <a:rPr lang="fr-FR" sz="1400" b="1" u="none" strike="noStrike" dirty="0" smtClean="0"/>
                        <a:t>2013</a:t>
                      </a:r>
                      <a:endParaRPr lang="fr-FR" sz="1400" b="1" i="0" u="none" strike="noStrike" dirty="0">
                        <a:latin typeface="Arial"/>
                      </a:endParaRPr>
                    </a:p>
                  </a:txBody>
                  <a:tcPr marL="0" marR="0" marT="0" marB="0" anchor="b"/>
                </a:tc>
              </a:tr>
              <a:tr h="946554">
                <a:tc>
                  <a:txBody>
                    <a:bodyPr/>
                    <a:lstStyle/>
                    <a:p>
                      <a:pPr algn="ctr" fontAlgn="b"/>
                      <a:r>
                        <a:rPr lang="fr-FR" sz="1400" b="1" u="none" strike="noStrike"/>
                        <a:t> </a:t>
                      </a:r>
                      <a:endParaRPr lang="fr-FR" sz="1400" b="1" i="0" u="none" strike="noStrike">
                        <a:latin typeface="Arial"/>
                      </a:endParaRPr>
                    </a:p>
                  </a:txBody>
                  <a:tcPr marL="0" marR="0" marT="0" marB="0" anchor="b"/>
                </a:tc>
                <a:tc>
                  <a:txBody>
                    <a:bodyPr/>
                    <a:lstStyle/>
                    <a:p>
                      <a:pPr algn="ctr" fontAlgn="b"/>
                      <a:r>
                        <a:rPr lang="fr-FR" sz="1400" b="1" u="none" strike="noStrike" dirty="0"/>
                        <a:t> </a:t>
                      </a:r>
                      <a:endParaRPr lang="fr-FR" sz="1400" b="1" i="0" u="none" strike="noStrike" dirty="0">
                        <a:latin typeface="Arial"/>
                      </a:endParaRPr>
                    </a:p>
                  </a:txBody>
                  <a:tcPr marL="0" marR="0" marT="0" marB="0" anchor="b"/>
                </a:tc>
                <a:tc>
                  <a:txBody>
                    <a:bodyPr/>
                    <a:lstStyle/>
                    <a:p>
                      <a:pPr algn="ctr" fontAlgn="b"/>
                      <a:r>
                        <a:rPr lang="fr-FR" sz="1400" b="1" u="none" strike="noStrike" dirty="0"/>
                        <a:t> </a:t>
                      </a:r>
                      <a:endParaRPr lang="fr-FR" sz="1400" b="1" i="0" u="none" strike="noStrike" dirty="0">
                        <a:latin typeface="Arial"/>
                      </a:endParaRPr>
                    </a:p>
                  </a:txBody>
                  <a:tcPr marL="0" marR="0" marT="0" marB="0" anchor="b"/>
                </a:tc>
              </a:tr>
              <a:tr h="946554">
                <a:tc>
                  <a:txBody>
                    <a:bodyPr/>
                    <a:lstStyle/>
                    <a:p>
                      <a:pPr algn="ctr" fontAlgn="b"/>
                      <a:r>
                        <a:rPr lang="fr-FR" sz="1400" b="1" u="none" strike="noStrike"/>
                        <a:t>51</a:t>
                      </a:r>
                      <a:endParaRPr lang="fr-FR" sz="1400" b="1" i="0" u="none" strike="noStrike">
                        <a:latin typeface="Arial"/>
                      </a:endParaRPr>
                    </a:p>
                  </a:txBody>
                  <a:tcPr marL="0" marR="0" marT="0" marB="0" anchor="b"/>
                </a:tc>
                <a:tc>
                  <a:txBody>
                    <a:bodyPr/>
                    <a:lstStyle/>
                    <a:p>
                      <a:pPr algn="ctr" fontAlgn="b"/>
                      <a:r>
                        <a:rPr lang="fr-FR" sz="1400" b="1" u="none" strike="noStrike"/>
                        <a:t>88</a:t>
                      </a:r>
                      <a:endParaRPr lang="fr-FR" sz="1400" b="1" i="0" u="none" strike="noStrike">
                        <a:latin typeface="Arial"/>
                      </a:endParaRPr>
                    </a:p>
                  </a:txBody>
                  <a:tcPr marL="0" marR="0" marT="0" marB="0" anchor="b"/>
                </a:tc>
                <a:tc>
                  <a:txBody>
                    <a:bodyPr/>
                    <a:lstStyle/>
                    <a:p>
                      <a:pPr algn="ctr" fontAlgn="b"/>
                      <a:r>
                        <a:rPr lang="fr-FR" sz="1400" b="1" u="none" strike="noStrike" dirty="0"/>
                        <a:t>119</a:t>
                      </a:r>
                      <a:endParaRPr lang="fr-FR" sz="1400" b="1" i="0" u="none" strike="noStrike" dirty="0">
                        <a:latin typeface="Arial"/>
                      </a:endParaRPr>
                    </a:p>
                  </a:txBody>
                  <a:tcPr marL="0" marR="0" marT="0" marB="0" anchor="b"/>
                </a:tc>
              </a:tr>
            </a:tbl>
          </a:graphicData>
        </a:graphic>
      </p:graphicFrame>
      <p:graphicFrame>
        <p:nvGraphicFramePr>
          <p:cNvPr id="6" name="Graphique 5"/>
          <p:cNvGraphicFramePr/>
          <p:nvPr/>
        </p:nvGraphicFramePr>
        <p:xfrm>
          <a:off x="4714876" y="2357430"/>
          <a:ext cx="4071966" cy="4071966"/>
        </p:xfrm>
        <a:graphic>
          <a:graphicData uri="http://schemas.openxmlformats.org/drawingml/2006/chart">
            <c:chart xmlns:c="http://schemas.openxmlformats.org/drawingml/2006/chart" xmlns:r="http://schemas.openxmlformats.org/officeDocument/2006/relationships" r:id="rId2"/>
          </a:graphicData>
        </a:graphic>
      </p:graphicFrame>
      <p:pic>
        <p:nvPicPr>
          <p:cNvPr id="7" name="Picture 5" descr="Nouvelle image"/>
          <p:cNvPicPr>
            <a:picLocks noChangeAspect="1" noChangeArrowheads="1"/>
          </p:cNvPicPr>
          <p:nvPr/>
        </p:nvPicPr>
        <p:blipFill>
          <a:blip r:embed="rId3" cstate="print"/>
          <a:srcRect/>
          <a:stretch>
            <a:fillRect/>
          </a:stretch>
        </p:blipFill>
        <p:spPr bwMode="auto">
          <a:xfrm>
            <a:off x="6676257" y="1"/>
            <a:ext cx="2467743" cy="1071545"/>
          </a:xfrm>
          <a:prstGeom prst="rect">
            <a:avLst/>
          </a:prstGeom>
          <a:noFill/>
          <a:ln w="9525" algn="in">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conclusion</a:t>
            </a:r>
            <a:endParaRPr lang="fr-FR" dirty="0"/>
          </a:p>
        </p:txBody>
      </p:sp>
      <p:sp>
        <p:nvSpPr>
          <p:cNvPr id="3" name="Espace réservé du contenu 2"/>
          <p:cNvSpPr>
            <a:spLocks noGrp="1"/>
          </p:cNvSpPr>
          <p:nvPr>
            <p:ph idx="1"/>
          </p:nvPr>
        </p:nvSpPr>
        <p:spPr>
          <a:xfrm>
            <a:off x="785786" y="2362200"/>
            <a:ext cx="8358214" cy="4495800"/>
          </a:xfrm>
        </p:spPr>
        <p:txBody>
          <a:bodyPr/>
          <a:lstStyle/>
          <a:p>
            <a:pPr>
              <a:buNone/>
            </a:pPr>
            <a:r>
              <a:rPr lang="fr-FR" sz="2000" dirty="0" smtClean="0"/>
              <a:t>Les chiffres qui viennent d’être présentés traduisent une réelle volonté de notre part d’accompagner les entrepreneurs.</a:t>
            </a:r>
          </a:p>
          <a:p>
            <a:pPr>
              <a:buNone/>
            </a:pPr>
            <a:r>
              <a:rPr lang="fr-FR" sz="2000" dirty="0" smtClean="0"/>
              <a:t>Cette volonté reste malgré tout limitée par une adhésion très lente des entrepreneurs aux meilleures pratiques de gestion qui incluent sans être limitatifs:</a:t>
            </a:r>
          </a:p>
          <a:p>
            <a:pPr>
              <a:buFontTx/>
              <a:buChar char="-"/>
            </a:pPr>
            <a:r>
              <a:rPr lang="fr-FR" sz="2000" dirty="0" smtClean="0"/>
              <a:t>présenter un dossier de financement aussi complet que possible. Très souvent ces documents ne sont pas disponibles </a:t>
            </a:r>
          </a:p>
          <a:p>
            <a:pPr>
              <a:buFontTx/>
              <a:buChar char="-"/>
            </a:pPr>
            <a:r>
              <a:rPr lang="fr-FR" sz="2000" dirty="0" smtClean="0"/>
              <a:t>Une évaluation soigneuse de leurs besoins;</a:t>
            </a:r>
          </a:p>
          <a:p>
            <a:pPr>
              <a:buFontTx/>
              <a:buChar char="-"/>
            </a:pPr>
            <a:r>
              <a:rPr lang="fr-FR" sz="2000" dirty="0" smtClean="0"/>
              <a:t>Un effort de comprendre la logique du financier, c’est-à-dire qu’il faut comprendre d’abord avant de demander d’être compris</a:t>
            </a:r>
          </a:p>
          <a:p>
            <a:pPr>
              <a:buFontTx/>
              <a:buChar char="-"/>
            </a:pPr>
            <a:r>
              <a:rPr lang="fr-FR" sz="2000" dirty="0" smtClean="0"/>
              <a:t>Faire confiance: une relation de confiance se fait dans la transparence. Il fau assez souvent bien discuter avec son partenaire et ne rien lui cacher.</a:t>
            </a:r>
            <a:endParaRPr lang="fr-FR" sz="2000" dirty="0"/>
          </a:p>
        </p:txBody>
      </p:sp>
      <p:sp>
        <p:nvSpPr>
          <p:cNvPr id="4" name="Espace réservé du numéro de diapositive 3"/>
          <p:cNvSpPr>
            <a:spLocks noGrp="1"/>
          </p:cNvSpPr>
          <p:nvPr>
            <p:ph type="sldNum" sz="quarter" idx="12"/>
          </p:nvPr>
        </p:nvSpPr>
        <p:spPr/>
        <p:txBody>
          <a:bodyPr/>
          <a:lstStyle/>
          <a:p>
            <a:pPr>
              <a:defRPr/>
            </a:pPr>
            <a:fld id="{4D70CB06-352C-4347-856F-3C55E2A012BD}" type="slidenum">
              <a:rPr lang="fr-FR" smtClean="0"/>
              <a:pPr>
                <a:defRPr/>
              </a:pPr>
              <a:t>9</a:t>
            </a:fld>
            <a:endParaRPr lang="fr-FR"/>
          </a:p>
        </p:txBody>
      </p:sp>
      <p:pic>
        <p:nvPicPr>
          <p:cNvPr id="5" name="Picture 5" descr="Nouvelle image"/>
          <p:cNvPicPr>
            <a:picLocks noChangeAspect="1" noChangeArrowheads="1"/>
          </p:cNvPicPr>
          <p:nvPr/>
        </p:nvPicPr>
        <p:blipFill>
          <a:blip r:embed="rId2" cstate="print"/>
          <a:srcRect/>
          <a:stretch>
            <a:fillRect/>
          </a:stretch>
        </p:blipFill>
        <p:spPr bwMode="auto">
          <a:xfrm>
            <a:off x="6676257" y="1"/>
            <a:ext cx="2467743" cy="1071545"/>
          </a:xfrm>
          <a:prstGeom prst="rect">
            <a:avLst/>
          </a:prstGeom>
          <a:noFill/>
          <a:ln w="9525" algn="in">
            <a:noFill/>
            <a:miter lim="800000"/>
            <a:headEnd/>
            <a:tailEnd/>
          </a:ln>
          <a:effectLst/>
        </p:spPr>
      </p:pic>
    </p:spTree>
  </p:cSld>
  <p:clrMapOvr>
    <a:masterClrMapping/>
  </p:clrMapOvr>
</p:sld>
</file>

<file path=ppt/theme/theme1.xml><?xml version="1.0" encoding="utf-8"?>
<a:theme xmlns:a="http://schemas.openxmlformats.org/drawingml/2006/main" name="Capsules">
  <a:themeElements>
    <a:clrScheme name="">
      <a:dk1>
        <a:srgbClr val="003366"/>
      </a:dk1>
      <a:lt1>
        <a:srgbClr val="FFFFFF"/>
      </a:lt1>
      <a:dk2>
        <a:srgbClr val="FF6600"/>
      </a:dk2>
      <a:lt2>
        <a:srgbClr val="666699"/>
      </a:lt2>
      <a:accent1>
        <a:srgbClr val="33CCCC"/>
      </a:accent1>
      <a:accent2>
        <a:srgbClr val="6699FF"/>
      </a:accent2>
      <a:accent3>
        <a:srgbClr val="FFFFFF"/>
      </a:accent3>
      <a:accent4>
        <a:srgbClr val="002A56"/>
      </a:accent4>
      <a:accent5>
        <a:srgbClr val="ADE2E2"/>
      </a:accent5>
      <a:accent6>
        <a:srgbClr val="5C8AE7"/>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
      <a:clrScheme name="Capsules 9">
        <a:dk1>
          <a:srgbClr val="003366"/>
        </a:dk1>
        <a:lt1>
          <a:srgbClr val="FFFFFF"/>
        </a:lt1>
        <a:dk2>
          <a:srgbClr val="006666"/>
        </a:dk2>
        <a:lt2>
          <a:srgbClr val="666699"/>
        </a:lt2>
        <a:accent1>
          <a:srgbClr val="33CCCC"/>
        </a:accent1>
        <a:accent2>
          <a:srgbClr val="3A61F0"/>
        </a:accent2>
        <a:accent3>
          <a:srgbClr val="FFFFFF"/>
        </a:accent3>
        <a:accent4>
          <a:srgbClr val="002A56"/>
        </a:accent4>
        <a:accent5>
          <a:srgbClr val="ADE2E2"/>
        </a:accent5>
        <a:accent6>
          <a:srgbClr val="3457D9"/>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10">
        <a:dk1>
          <a:srgbClr val="003366"/>
        </a:dk1>
        <a:lt1>
          <a:srgbClr val="FFFFFF"/>
        </a:lt1>
        <a:dk2>
          <a:srgbClr val="006666"/>
        </a:dk2>
        <a:lt2>
          <a:srgbClr val="666699"/>
        </a:lt2>
        <a:accent1>
          <a:srgbClr val="33CCCC"/>
        </a:accent1>
        <a:accent2>
          <a:srgbClr val="433AF0"/>
        </a:accent2>
        <a:accent3>
          <a:srgbClr val="FFFFFF"/>
        </a:accent3>
        <a:accent4>
          <a:srgbClr val="002A56"/>
        </a:accent4>
        <a:accent5>
          <a:srgbClr val="ADE2E2"/>
        </a:accent5>
        <a:accent6>
          <a:srgbClr val="3C34D9"/>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11">
        <a:dk1>
          <a:srgbClr val="003366"/>
        </a:dk1>
        <a:lt1>
          <a:srgbClr val="FFFFFF"/>
        </a:lt1>
        <a:dk2>
          <a:srgbClr val="FF9933"/>
        </a:dk2>
        <a:lt2>
          <a:srgbClr val="666699"/>
        </a:lt2>
        <a:accent1>
          <a:srgbClr val="33CCCC"/>
        </a:accent1>
        <a:accent2>
          <a:srgbClr val="433AF0"/>
        </a:accent2>
        <a:accent3>
          <a:srgbClr val="FFFFFF"/>
        </a:accent3>
        <a:accent4>
          <a:srgbClr val="002A56"/>
        </a:accent4>
        <a:accent5>
          <a:srgbClr val="ADE2E2"/>
        </a:accent5>
        <a:accent6>
          <a:srgbClr val="3C34D9"/>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12">
        <a:dk1>
          <a:srgbClr val="003366"/>
        </a:dk1>
        <a:lt1>
          <a:srgbClr val="FFFFFF"/>
        </a:lt1>
        <a:dk2>
          <a:srgbClr val="FF9933"/>
        </a:dk2>
        <a:lt2>
          <a:srgbClr val="666699"/>
        </a:lt2>
        <a:accent1>
          <a:srgbClr val="33CCCC"/>
        </a:accent1>
        <a:accent2>
          <a:srgbClr val="375DE9"/>
        </a:accent2>
        <a:accent3>
          <a:srgbClr val="FFFFFF"/>
        </a:accent3>
        <a:accent4>
          <a:srgbClr val="002A56"/>
        </a:accent4>
        <a:accent5>
          <a:srgbClr val="ADE2E2"/>
        </a:accent5>
        <a:accent6>
          <a:srgbClr val="3153D3"/>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13">
        <a:dk1>
          <a:srgbClr val="003366"/>
        </a:dk1>
        <a:lt1>
          <a:srgbClr val="FFFFFF"/>
        </a:lt1>
        <a:dk2>
          <a:srgbClr val="FF6600"/>
        </a:dk2>
        <a:lt2>
          <a:srgbClr val="666699"/>
        </a:lt2>
        <a:accent1>
          <a:srgbClr val="33CCCC"/>
        </a:accent1>
        <a:accent2>
          <a:srgbClr val="375DE9"/>
        </a:accent2>
        <a:accent3>
          <a:srgbClr val="FFFFFF"/>
        </a:accent3>
        <a:accent4>
          <a:srgbClr val="002A56"/>
        </a:accent4>
        <a:accent5>
          <a:srgbClr val="ADE2E2"/>
        </a:accent5>
        <a:accent6>
          <a:srgbClr val="3153D3"/>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14">
        <a:dk1>
          <a:srgbClr val="003366"/>
        </a:dk1>
        <a:lt1>
          <a:srgbClr val="FFFFFF"/>
        </a:lt1>
        <a:dk2>
          <a:srgbClr val="FF6600"/>
        </a:dk2>
        <a:lt2>
          <a:srgbClr val="666699"/>
        </a:lt2>
        <a:accent1>
          <a:srgbClr val="33CCCC"/>
        </a:accent1>
        <a:accent2>
          <a:srgbClr val="768CE8"/>
        </a:accent2>
        <a:accent3>
          <a:srgbClr val="FFFFFF"/>
        </a:accent3>
        <a:accent4>
          <a:srgbClr val="002A56"/>
        </a:accent4>
        <a:accent5>
          <a:srgbClr val="ADE2E2"/>
        </a:accent5>
        <a:accent6>
          <a:srgbClr val="6A7ED2"/>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15">
        <a:dk1>
          <a:srgbClr val="003366"/>
        </a:dk1>
        <a:lt1>
          <a:srgbClr val="FFFFFF"/>
        </a:lt1>
        <a:dk2>
          <a:srgbClr val="FF6600"/>
        </a:dk2>
        <a:lt2>
          <a:srgbClr val="666699"/>
        </a:lt2>
        <a:accent1>
          <a:srgbClr val="33CCCC"/>
        </a:accent1>
        <a:accent2>
          <a:srgbClr val="87B3ED"/>
        </a:accent2>
        <a:accent3>
          <a:srgbClr val="FFFFFF"/>
        </a:accent3>
        <a:accent4>
          <a:srgbClr val="002A56"/>
        </a:accent4>
        <a:accent5>
          <a:srgbClr val="ADE2E2"/>
        </a:accent5>
        <a:accent6>
          <a:srgbClr val="7AA2D7"/>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16">
        <a:dk1>
          <a:srgbClr val="003366"/>
        </a:dk1>
        <a:lt1>
          <a:srgbClr val="FFFFFF"/>
        </a:lt1>
        <a:dk2>
          <a:srgbClr val="FF6600"/>
        </a:dk2>
        <a:lt2>
          <a:srgbClr val="666699"/>
        </a:lt2>
        <a:accent1>
          <a:srgbClr val="33CCCC"/>
        </a:accent1>
        <a:accent2>
          <a:srgbClr val="0066CC"/>
        </a:accent2>
        <a:accent3>
          <a:srgbClr val="FFFFFF"/>
        </a:accent3>
        <a:accent4>
          <a:srgbClr val="002A56"/>
        </a:accent4>
        <a:accent5>
          <a:srgbClr val="ADE2E2"/>
        </a:accent5>
        <a:accent6>
          <a:srgbClr val="005CB9"/>
        </a:accent6>
        <a:hlink>
          <a:srgbClr val="003366"/>
        </a:hlink>
        <a:folHlink>
          <a:srgbClr val="CC99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Capsules</Template>
  <TotalTime>1269</TotalTime>
  <Words>444</Words>
  <Application>Microsoft Office PowerPoint</Application>
  <PresentationFormat>Affichage à l'écran (4:3)</PresentationFormat>
  <Paragraphs>64</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Capsules</vt:lpstr>
      <vt:lpstr>   «crédits bancaires octroyés aux PME Gabonaises en 2012 et 2013 Difficultés rencontrées  solutions préconisées »    </vt:lpstr>
      <vt:lpstr>LES DIFFICULTES INHERENTES  AU  FINANCEMENT DES PME</vt:lpstr>
      <vt:lpstr>LE SYSTEME D’INFORMATION </vt:lpstr>
      <vt:lpstr>LA CAPITALISATION </vt:lpstr>
      <vt:lpstr>SOLUTIONS ADOPTEES: </vt:lpstr>
      <vt:lpstr>SOLUTIONS ADOPTEES</vt:lpstr>
      <vt:lpstr>ACCOMPAGNEMENT DES PME</vt:lpstr>
      <vt:lpstr>NOMBRE DE BENEFICIAIRES</vt:lpstr>
      <vt:lpstr>conclusion</vt:lpstr>
      <vt:lpstr>Diapositive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«Etude Métiers d’Art »</dc:title>
  <dc:creator>Sophie Carpentier</dc:creator>
  <cp:lastModifiedBy>kkodjo</cp:lastModifiedBy>
  <cp:revision>169</cp:revision>
  <dcterms:created xsi:type="dcterms:W3CDTF">2007-03-23T09:04:39Z</dcterms:created>
  <dcterms:modified xsi:type="dcterms:W3CDTF">2013-12-03T08:17:30Z</dcterms:modified>
</cp:coreProperties>
</file>