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6"/>
  </p:notesMasterIdLst>
  <p:handoutMasterIdLst>
    <p:handoutMasterId r:id="rId17"/>
  </p:handoutMasterIdLst>
  <p:sldIdLst>
    <p:sldId id="266" r:id="rId2"/>
    <p:sldId id="267" r:id="rId3"/>
    <p:sldId id="259" r:id="rId4"/>
    <p:sldId id="291" r:id="rId5"/>
    <p:sldId id="292" r:id="rId6"/>
    <p:sldId id="298" r:id="rId7"/>
    <p:sldId id="301" r:id="rId8"/>
    <p:sldId id="294" r:id="rId9"/>
    <p:sldId id="295" r:id="rId10"/>
    <p:sldId id="293" r:id="rId11"/>
    <p:sldId id="303" r:id="rId12"/>
    <p:sldId id="302" r:id="rId13"/>
    <p:sldId id="269" r:id="rId14"/>
    <p:sldId id="304"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845" autoAdjust="0"/>
    <p:restoredTop sz="97826" autoAdjust="0"/>
  </p:normalViewPr>
  <p:slideViewPr>
    <p:cSldViewPr>
      <p:cViewPr>
        <p:scale>
          <a:sx n="75" d="100"/>
          <a:sy n="75" d="100"/>
        </p:scale>
        <p:origin x="-1140" y="-3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6A07CA-EFF0-4646-AFFC-082317592158}" type="datetimeFigureOut">
              <a:rPr lang="fr-FR" smtClean="0"/>
              <a:pPr/>
              <a:t>21/11/2013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EDBA836-79D7-464B-B6B7-C397F54405FA}"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F2E4F2-CC5C-47F0-8658-6E009D8DFCBB}" type="datetimeFigureOut">
              <a:rPr lang="fr-FR" smtClean="0"/>
              <a:pPr/>
              <a:t>21/11/2013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320B56-9020-4901-9E2C-475606213166}" type="slidenum">
              <a:rPr lang="fr-FR" smtClean="0"/>
              <a:pPr/>
              <a:t>‹N°›</a:t>
            </a:fld>
            <a:endParaRPr lang="fr-FR"/>
          </a:p>
        </p:txBody>
      </p:sp>
    </p:spTree>
    <p:extLst>
      <p:ext uri="{BB962C8B-B14F-4D97-AF65-F5344CB8AC3E}">
        <p14:creationId xmlns:p14="http://schemas.microsoft.com/office/powerpoint/2010/main" xmlns="" val="3017959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0A099C2-73A4-4A4C-912F-B31EAB2EA1B7}" type="datetime1">
              <a:rPr lang="fr-FR" smtClean="0"/>
              <a:pPr/>
              <a:t>21/11/2013</a:t>
            </a:fld>
            <a:endParaRPr lang="fr-FR"/>
          </a:p>
        </p:txBody>
      </p:sp>
      <p:sp>
        <p:nvSpPr>
          <p:cNvPr id="5" name="Espace réservé du pied de page 4"/>
          <p:cNvSpPr>
            <a:spLocks noGrp="1"/>
          </p:cNvSpPr>
          <p:nvPr>
            <p:ph type="ftr" sz="quarter" idx="11"/>
          </p:nvPr>
        </p:nvSpPr>
        <p:spPr/>
        <p:txBody>
          <a:bodyPr/>
          <a:lstStyle/>
          <a:p>
            <a:r>
              <a:rPr lang="fr-FR" smtClean="0"/>
              <a:t>PRESENTATION ACTIVITES CDC / MARS 2013</a:t>
            </a:r>
            <a:endParaRPr lang="fr-FR"/>
          </a:p>
        </p:txBody>
      </p:sp>
      <p:sp>
        <p:nvSpPr>
          <p:cNvPr id="6" name="Espace réservé du numéro de diapositive 5"/>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A2876D-D32E-48BA-AA45-15017F9A0185}" type="datetime1">
              <a:rPr lang="fr-FR" smtClean="0"/>
              <a:pPr/>
              <a:t>21/11/2013</a:t>
            </a:fld>
            <a:endParaRPr lang="fr-FR"/>
          </a:p>
        </p:txBody>
      </p:sp>
      <p:sp>
        <p:nvSpPr>
          <p:cNvPr id="5" name="Espace réservé du pied de page 4"/>
          <p:cNvSpPr>
            <a:spLocks noGrp="1"/>
          </p:cNvSpPr>
          <p:nvPr>
            <p:ph type="ftr" sz="quarter" idx="11"/>
          </p:nvPr>
        </p:nvSpPr>
        <p:spPr/>
        <p:txBody>
          <a:bodyPr/>
          <a:lstStyle/>
          <a:p>
            <a:r>
              <a:rPr lang="fr-FR" smtClean="0"/>
              <a:t>PRESENTATION ACTIVITES CDC / MARS 2013</a:t>
            </a:r>
            <a:endParaRPr lang="fr-FR"/>
          </a:p>
        </p:txBody>
      </p:sp>
      <p:sp>
        <p:nvSpPr>
          <p:cNvPr id="6" name="Espace réservé du numéro de diapositive 5"/>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0552DB9-33C4-482F-A41D-699D4C3E2B2E}" type="datetime1">
              <a:rPr lang="fr-FR" smtClean="0"/>
              <a:pPr/>
              <a:t>21/11/2013</a:t>
            </a:fld>
            <a:endParaRPr lang="fr-FR"/>
          </a:p>
        </p:txBody>
      </p:sp>
      <p:sp>
        <p:nvSpPr>
          <p:cNvPr id="5" name="Espace réservé du pied de page 4"/>
          <p:cNvSpPr>
            <a:spLocks noGrp="1"/>
          </p:cNvSpPr>
          <p:nvPr>
            <p:ph type="ftr" sz="quarter" idx="11"/>
          </p:nvPr>
        </p:nvSpPr>
        <p:spPr/>
        <p:txBody>
          <a:bodyPr/>
          <a:lstStyle/>
          <a:p>
            <a:r>
              <a:rPr lang="fr-FR" smtClean="0"/>
              <a:t>PRESENTATION ACTIVITES CDC / MARS 2013</a:t>
            </a:r>
            <a:endParaRPr lang="fr-FR"/>
          </a:p>
        </p:txBody>
      </p:sp>
      <p:sp>
        <p:nvSpPr>
          <p:cNvPr id="6" name="Espace réservé du numéro de diapositive 5"/>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83EA8E-8E24-4D25-809C-80C0F63D7262}" type="datetime1">
              <a:rPr lang="fr-FR" smtClean="0"/>
              <a:pPr/>
              <a:t>21/11/2013</a:t>
            </a:fld>
            <a:endParaRPr lang="fr-FR"/>
          </a:p>
        </p:txBody>
      </p:sp>
      <p:sp>
        <p:nvSpPr>
          <p:cNvPr id="5" name="Espace réservé du pied de page 4"/>
          <p:cNvSpPr>
            <a:spLocks noGrp="1"/>
          </p:cNvSpPr>
          <p:nvPr>
            <p:ph type="ftr" sz="quarter" idx="11"/>
          </p:nvPr>
        </p:nvSpPr>
        <p:spPr/>
        <p:txBody>
          <a:bodyPr/>
          <a:lstStyle/>
          <a:p>
            <a:r>
              <a:rPr lang="fr-FR" smtClean="0"/>
              <a:t>PRESENTATION ACTIVITES CDC / MARS 2013</a:t>
            </a:r>
            <a:endParaRPr lang="fr-FR"/>
          </a:p>
        </p:txBody>
      </p:sp>
      <p:sp>
        <p:nvSpPr>
          <p:cNvPr id="6" name="Espace réservé du numéro de diapositive 5"/>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1E43EBD-80EE-49CC-B093-93F1CFF6448C}" type="datetime1">
              <a:rPr lang="fr-FR" smtClean="0"/>
              <a:pPr/>
              <a:t>21/11/2013</a:t>
            </a:fld>
            <a:endParaRPr lang="fr-FR"/>
          </a:p>
        </p:txBody>
      </p:sp>
      <p:sp>
        <p:nvSpPr>
          <p:cNvPr id="5" name="Espace réservé du pied de page 4"/>
          <p:cNvSpPr>
            <a:spLocks noGrp="1"/>
          </p:cNvSpPr>
          <p:nvPr>
            <p:ph type="ftr" sz="quarter" idx="11"/>
          </p:nvPr>
        </p:nvSpPr>
        <p:spPr/>
        <p:txBody>
          <a:bodyPr/>
          <a:lstStyle/>
          <a:p>
            <a:r>
              <a:rPr lang="fr-FR" smtClean="0"/>
              <a:t>PRESENTATION ACTIVITES CDC / MARS 2013</a:t>
            </a:r>
            <a:endParaRPr lang="fr-FR"/>
          </a:p>
        </p:txBody>
      </p:sp>
      <p:sp>
        <p:nvSpPr>
          <p:cNvPr id="6" name="Espace réservé du numéro de diapositive 5"/>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6913350-5F83-4186-8845-F6C98E03A6FF}" type="datetime1">
              <a:rPr lang="fr-FR" smtClean="0"/>
              <a:pPr/>
              <a:t>21/11/2013</a:t>
            </a:fld>
            <a:endParaRPr lang="fr-FR"/>
          </a:p>
        </p:txBody>
      </p:sp>
      <p:sp>
        <p:nvSpPr>
          <p:cNvPr id="6" name="Espace réservé du pied de page 5"/>
          <p:cNvSpPr>
            <a:spLocks noGrp="1"/>
          </p:cNvSpPr>
          <p:nvPr>
            <p:ph type="ftr" sz="quarter" idx="11"/>
          </p:nvPr>
        </p:nvSpPr>
        <p:spPr/>
        <p:txBody>
          <a:bodyPr/>
          <a:lstStyle/>
          <a:p>
            <a:r>
              <a:rPr lang="fr-FR" smtClean="0"/>
              <a:t>PRESENTATION ACTIVITES CDC / MARS 2013</a:t>
            </a:r>
            <a:endParaRPr lang="fr-FR"/>
          </a:p>
        </p:txBody>
      </p:sp>
      <p:sp>
        <p:nvSpPr>
          <p:cNvPr id="7" name="Espace réservé du numéro de diapositive 6"/>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AA7C10B-0112-4943-AEA9-3021C36DD15E}" type="datetime1">
              <a:rPr lang="fr-FR" smtClean="0"/>
              <a:pPr/>
              <a:t>21/11/2013</a:t>
            </a:fld>
            <a:endParaRPr lang="fr-FR"/>
          </a:p>
        </p:txBody>
      </p:sp>
      <p:sp>
        <p:nvSpPr>
          <p:cNvPr id="8" name="Espace réservé du pied de page 7"/>
          <p:cNvSpPr>
            <a:spLocks noGrp="1"/>
          </p:cNvSpPr>
          <p:nvPr>
            <p:ph type="ftr" sz="quarter" idx="11"/>
          </p:nvPr>
        </p:nvSpPr>
        <p:spPr/>
        <p:txBody>
          <a:bodyPr/>
          <a:lstStyle/>
          <a:p>
            <a:r>
              <a:rPr lang="fr-FR" smtClean="0"/>
              <a:t>PRESENTATION ACTIVITES CDC / MARS 2013</a:t>
            </a:r>
            <a:endParaRPr lang="fr-FR"/>
          </a:p>
        </p:txBody>
      </p:sp>
      <p:sp>
        <p:nvSpPr>
          <p:cNvPr id="9" name="Espace réservé du numéro de diapositive 8"/>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14D5348-1E0D-4653-AB8C-CEE35988D38D}" type="datetime1">
              <a:rPr lang="fr-FR" smtClean="0"/>
              <a:pPr/>
              <a:t>21/11/2013</a:t>
            </a:fld>
            <a:endParaRPr lang="fr-FR"/>
          </a:p>
        </p:txBody>
      </p:sp>
      <p:sp>
        <p:nvSpPr>
          <p:cNvPr id="4" name="Espace réservé du pied de page 3"/>
          <p:cNvSpPr>
            <a:spLocks noGrp="1"/>
          </p:cNvSpPr>
          <p:nvPr>
            <p:ph type="ftr" sz="quarter" idx="11"/>
          </p:nvPr>
        </p:nvSpPr>
        <p:spPr/>
        <p:txBody>
          <a:bodyPr/>
          <a:lstStyle/>
          <a:p>
            <a:r>
              <a:rPr lang="fr-FR" smtClean="0"/>
              <a:t>PRESENTATION ACTIVITES CDC / MARS 2013</a:t>
            </a:r>
            <a:endParaRPr lang="fr-FR"/>
          </a:p>
        </p:txBody>
      </p:sp>
      <p:sp>
        <p:nvSpPr>
          <p:cNvPr id="5" name="Espace réservé du numéro de diapositive 4"/>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E51C65-ABDB-4A9E-938C-6397059E4B9F}" type="datetime1">
              <a:rPr lang="fr-FR" smtClean="0"/>
              <a:pPr/>
              <a:t>21/11/2013</a:t>
            </a:fld>
            <a:endParaRPr lang="fr-FR"/>
          </a:p>
        </p:txBody>
      </p:sp>
      <p:sp>
        <p:nvSpPr>
          <p:cNvPr id="3" name="Espace réservé du pied de page 2"/>
          <p:cNvSpPr>
            <a:spLocks noGrp="1"/>
          </p:cNvSpPr>
          <p:nvPr>
            <p:ph type="ftr" sz="quarter" idx="11"/>
          </p:nvPr>
        </p:nvSpPr>
        <p:spPr/>
        <p:txBody>
          <a:bodyPr/>
          <a:lstStyle/>
          <a:p>
            <a:r>
              <a:rPr lang="fr-FR" smtClean="0"/>
              <a:t>PRESENTATION ACTIVITES CDC / MARS 2013</a:t>
            </a:r>
            <a:endParaRPr lang="fr-FR"/>
          </a:p>
        </p:txBody>
      </p:sp>
      <p:sp>
        <p:nvSpPr>
          <p:cNvPr id="4" name="Espace réservé du numéro de diapositive 3"/>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BB2B85C-A240-4671-8C82-42EA426D61F2}" type="datetime1">
              <a:rPr lang="fr-FR" smtClean="0"/>
              <a:pPr/>
              <a:t>21/11/2013</a:t>
            </a:fld>
            <a:endParaRPr lang="fr-FR"/>
          </a:p>
        </p:txBody>
      </p:sp>
      <p:sp>
        <p:nvSpPr>
          <p:cNvPr id="6" name="Espace réservé du pied de page 5"/>
          <p:cNvSpPr>
            <a:spLocks noGrp="1"/>
          </p:cNvSpPr>
          <p:nvPr>
            <p:ph type="ftr" sz="quarter" idx="11"/>
          </p:nvPr>
        </p:nvSpPr>
        <p:spPr/>
        <p:txBody>
          <a:bodyPr/>
          <a:lstStyle/>
          <a:p>
            <a:r>
              <a:rPr lang="fr-FR" smtClean="0"/>
              <a:t>PRESENTATION ACTIVITES CDC / MARS 2013</a:t>
            </a:r>
            <a:endParaRPr lang="fr-FR"/>
          </a:p>
        </p:txBody>
      </p:sp>
      <p:sp>
        <p:nvSpPr>
          <p:cNvPr id="7" name="Espace réservé du numéro de diapositive 6"/>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F755A9-E6D7-4CF5-A1F1-5CECF1EB4816}" type="datetime1">
              <a:rPr lang="fr-FR" smtClean="0"/>
              <a:pPr/>
              <a:t>21/11/2013</a:t>
            </a:fld>
            <a:endParaRPr lang="fr-FR"/>
          </a:p>
        </p:txBody>
      </p:sp>
      <p:sp>
        <p:nvSpPr>
          <p:cNvPr id="6" name="Espace réservé du pied de page 5"/>
          <p:cNvSpPr>
            <a:spLocks noGrp="1"/>
          </p:cNvSpPr>
          <p:nvPr>
            <p:ph type="ftr" sz="quarter" idx="11"/>
          </p:nvPr>
        </p:nvSpPr>
        <p:spPr/>
        <p:txBody>
          <a:bodyPr/>
          <a:lstStyle/>
          <a:p>
            <a:r>
              <a:rPr lang="fr-FR" smtClean="0"/>
              <a:t>PRESENTATION ACTIVITES CDC / MARS 2013</a:t>
            </a:r>
            <a:endParaRPr lang="fr-FR"/>
          </a:p>
        </p:txBody>
      </p:sp>
      <p:sp>
        <p:nvSpPr>
          <p:cNvPr id="7" name="Espace réservé du numéro de diapositive 6"/>
          <p:cNvSpPr>
            <a:spLocks noGrp="1"/>
          </p:cNvSpPr>
          <p:nvPr>
            <p:ph type="sldNum" sz="quarter" idx="12"/>
          </p:nvPr>
        </p:nvSpPr>
        <p:spPr/>
        <p:txBody>
          <a:bodyPr/>
          <a:lstStyle/>
          <a:p>
            <a:fld id="{2CB5898D-F95F-48D6-A0F1-3425976EEBA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9722E9-8FBA-4D48-BDD6-33AF80892B8C}" type="datetime1">
              <a:rPr lang="fr-FR" smtClean="0"/>
              <a:pPr/>
              <a:t>21/11/2013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PRESENTATION ACTIVITES CDC / MARS 2013</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B5898D-F95F-48D6-A0F1-3425976EEBA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32040" y="0"/>
            <a:ext cx="4211960" cy="685800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5076056" y="1700808"/>
            <a:ext cx="3960440" cy="3528392"/>
          </a:xfrm>
        </p:spPr>
        <p:txBody>
          <a:bodyPr>
            <a:noAutofit/>
          </a:bodyPr>
          <a:lstStyle/>
          <a:p>
            <a:r>
              <a:rPr lang="fr-FR" sz="1800" dirty="0" smtClean="0">
                <a:solidFill>
                  <a:schemeClr val="bg1"/>
                </a:solidFill>
              </a:rPr>
              <a:t>LA CAISSE DES DEPOTS ET CONSIGNATIONS</a:t>
            </a:r>
            <a:br>
              <a:rPr lang="fr-FR" sz="1800" dirty="0" smtClean="0">
                <a:solidFill>
                  <a:schemeClr val="bg1"/>
                </a:solidFill>
              </a:rPr>
            </a:br>
            <a:r>
              <a:rPr lang="fr-FR" sz="2800" dirty="0" smtClean="0">
                <a:solidFill>
                  <a:schemeClr val="bg1"/>
                </a:solidFill>
              </a:rPr>
              <a:t/>
            </a:r>
            <a:br>
              <a:rPr lang="fr-FR" sz="2800" dirty="0" smtClean="0">
                <a:solidFill>
                  <a:schemeClr val="bg1"/>
                </a:solidFill>
              </a:rPr>
            </a:br>
            <a:r>
              <a:rPr lang="fr-FR" sz="2800" b="1" dirty="0" smtClean="0">
                <a:solidFill>
                  <a:schemeClr val="bg1"/>
                </a:solidFill>
              </a:rPr>
              <a:t>LE DISPOSITIF ACTUEL ET FUTUR DE FINANCEMENT DES PME-PMI</a:t>
            </a:r>
            <a:endParaRPr lang="fr-FR" sz="2000" dirty="0">
              <a:solidFill>
                <a:schemeClr val="bg1"/>
              </a:solidFill>
              <a:latin typeface="Arial Narrow" pitchFamily="34" charset="0"/>
            </a:endParaRPr>
          </a:p>
        </p:txBody>
      </p:sp>
      <p:pic>
        <p:nvPicPr>
          <p:cNvPr id="4" name="Image 3" descr="C:\Users\wilfried.ikapit.CDCGABON\Pictures\Logos\LOGO CDC CARRE.png"/>
          <p:cNvPicPr/>
          <p:nvPr/>
        </p:nvPicPr>
        <p:blipFill>
          <a:blip r:embed="rId2" cstate="print"/>
          <a:srcRect/>
          <a:stretch>
            <a:fillRect/>
          </a:stretch>
        </p:blipFill>
        <p:spPr bwMode="auto">
          <a:xfrm>
            <a:off x="683568" y="1628800"/>
            <a:ext cx="3528392" cy="4176464"/>
          </a:xfrm>
          <a:prstGeom prst="rect">
            <a:avLst/>
          </a:prstGeom>
          <a:noFill/>
          <a:ln w="9525">
            <a:noFill/>
            <a:miter lim="800000"/>
            <a:headEnd/>
            <a:tailEnd/>
          </a:ln>
        </p:spPr>
      </p:pic>
      <p:cxnSp>
        <p:nvCxnSpPr>
          <p:cNvPr id="8" name="Connecteur droit 7"/>
          <p:cNvCxnSpPr/>
          <p:nvPr/>
        </p:nvCxnSpPr>
        <p:spPr>
          <a:xfrm>
            <a:off x="4427984" y="1268760"/>
            <a:ext cx="0" cy="453650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Cadre 11"/>
          <p:cNvSpPr/>
          <p:nvPr/>
        </p:nvSpPr>
        <p:spPr>
          <a:xfrm>
            <a:off x="-1404664" y="1052736"/>
            <a:ext cx="10945216" cy="4896544"/>
          </a:xfrm>
          <a:prstGeom prst="frame">
            <a:avLst>
              <a:gd name="adj1" fmla="val 424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Cadre 12"/>
          <p:cNvSpPr/>
          <p:nvPr/>
        </p:nvSpPr>
        <p:spPr>
          <a:xfrm>
            <a:off x="-2196752" y="1052736"/>
            <a:ext cx="7128792" cy="4896544"/>
          </a:xfrm>
          <a:prstGeom prst="frame">
            <a:avLst>
              <a:gd name="adj1" fmla="val 4479"/>
            </a:avLst>
          </a:prstGeom>
          <a:solidFill>
            <a:srgbClr val="0B63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4" name="Rectangle 13"/>
          <p:cNvSpPr/>
          <p:nvPr/>
        </p:nvSpPr>
        <p:spPr>
          <a:xfrm>
            <a:off x="4572000" y="1268760"/>
            <a:ext cx="360040" cy="4464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isocèle 9"/>
          <p:cNvSpPr/>
          <p:nvPr/>
        </p:nvSpPr>
        <p:spPr>
          <a:xfrm>
            <a:off x="-281716" y="1052736"/>
            <a:ext cx="563432" cy="288032"/>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riangle isocèle 14"/>
          <p:cNvSpPr/>
          <p:nvPr/>
        </p:nvSpPr>
        <p:spPr>
          <a:xfrm rot="10800000">
            <a:off x="-281716" y="5661248"/>
            <a:ext cx="563432" cy="288032"/>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1680" y="260648"/>
            <a:ext cx="7211144" cy="490066"/>
          </a:xfrm>
        </p:spPr>
        <p:txBody>
          <a:bodyPr>
            <a:normAutofit/>
          </a:bodyPr>
          <a:lstStyle/>
          <a:p>
            <a:pPr algn="r"/>
            <a:r>
              <a:rPr lang="fr-FR" sz="2400" b="1" dirty="0" smtClean="0">
                <a:latin typeface="Garamond" pitchFamily="18" charset="0"/>
              </a:rPr>
              <a:t>Financements via fonds </a:t>
            </a:r>
            <a:r>
              <a:rPr lang="fr-FR" sz="2400" b="1" dirty="0" smtClean="0">
                <a:latin typeface="Garamond" pitchFamily="18" charset="0"/>
              </a:rPr>
              <a:t>d’investissement</a:t>
            </a:r>
            <a:endParaRPr lang="fr-FR" sz="2400" b="1" dirty="0">
              <a:latin typeface="Garamond" pitchFamily="18" charset="0"/>
            </a:endParaRPr>
          </a:p>
        </p:txBody>
      </p:sp>
      <p:sp>
        <p:nvSpPr>
          <p:cNvPr id="3" name="Espace réservé du contenu 2"/>
          <p:cNvSpPr>
            <a:spLocks noGrp="1"/>
          </p:cNvSpPr>
          <p:nvPr>
            <p:ph idx="1"/>
          </p:nvPr>
        </p:nvSpPr>
        <p:spPr>
          <a:xfrm>
            <a:off x="323528" y="908720"/>
            <a:ext cx="8496944" cy="5544616"/>
          </a:xfrm>
        </p:spPr>
        <p:txBody>
          <a:bodyPr>
            <a:noAutofit/>
          </a:bodyPr>
          <a:lstStyle/>
          <a:p>
            <a:pPr marL="0" lvl="0" indent="0" algn="just" fontAlgn="base">
              <a:spcBef>
                <a:spcPct val="0"/>
              </a:spcBef>
              <a:spcAft>
                <a:spcPct val="0"/>
              </a:spcAft>
              <a:buNone/>
            </a:pPr>
            <a:r>
              <a:rPr lang="fr-FR" sz="1800" b="1" dirty="0" err="1" smtClean="0">
                <a:solidFill>
                  <a:srgbClr val="000000"/>
                </a:solidFill>
                <a:ea typeface="Times New Roman" pitchFamily="18" charset="0"/>
                <a:cs typeface="Times New Roman" pitchFamily="18" charset="0"/>
              </a:rPr>
              <a:t>Amethis</a:t>
            </a:r>
            <a:r>
              <a:rPr lang="fr-FR" sz="1800" b="1" dirty="0" smtClean="0">
                <a:solidFill>
                  <a:srgbClr val="000000"/>
                </a:solidFill>
                <a:ea typeface="Times New Roman" pitchFamily="18" charset="0"/>
                <a:cs typeface="Times New Roman" pitchFamily="18" charset="0"/>
              </a:rPr>
              <a:t> West </a:t>
            </a:r>
            <a:r>
              <a:rPr lang="fr-FR" sz="1800" b="1" dirty="0" err="1" smtClean="0">
                <a:solidFill>
                  <a:srgbClr val="000000"/>
                </a:solidFill>
                <a:ea typeface="Times New Roman" pitchFamily="18" charset="0"/>
                <a:cs typeface="Times New Roman" pitchFamily="18" charset="0"/>
              </a:rPr>
              <a:t>Africa</a:t>
            </a:r>
            <a:r>
              <a:rPr lang="fr-FR" sz="1800" b="1" dirty="0" smtClean="0">
                <a:solidFill>
                  <a:srgbClr val="000000"/>
                </a:solidFill>
                <a:ea typeface="Times New Roman" pitchFamily="18" charset="0"/>
                <a:cs typeface="Times New Roman" pitchFamily="18" charset="0"/>
              </a:rPr>
              <a:t> : véhicule d’investissement dédié à la zone CIMA</a:t>
            </a:r>
          </a:p>
          <a:p>
            <a:pPr marL="0" lvl="0" indent="0" algn="just" fontAlgn="base">
              <a:spcBef>
                <a:spcPct val="0"/>
              </a:spcBef>
              <a:spcAft>
                <a:spcPct val="0"/>
              </a:spcAft>
              <a:buNone/>
            </a:pPr>
            <a:endParaRPr lang="fr-FR" sz="1800" dirty="0" smtClean="0">
              <a:solidFill>
                <a:srgbClr val="000000"/>
              </a:solidFill>
              <a:latin typeface="Cambria" pitchFamily="18" charset="0"/>
              <a:ea typeface="Times New Roman" pitchFamily="18" charset="0"/>
              <a:cs typeface="Times New Roman" pitchFamily="18" charset="0"/>
            </a:endParaRPr>
          </a:p>
          <a:p>
            <a:pPr marL="358775" lvl="0" indent="-185738"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ea typeface="Calibri" pitchFamily="34" charset="0"/>
                <a:cs typeface="Times New Roman" pitchFamily="18" charset="0"/>
              </a:rPr>
              <a:t>Création d’AWA ,holding d’investissement basé en Côte d’Ivoire, rendue nécessaire par l’attrait de AAF pour la zone CIMA face à un constat d’impossibilité pour les compagnies d’assurance implantées en CIMA d’investir directement dans </a:t>
            </a:r>
            <a:r>
              <a:rPr lang="fr-FR" sz="1800" dirty="0" err="1" smtClean="0">
                <a:solidFill>
                  <a:srgbClr val="000000"/>
                </a:solidFill>
                <a:latin typeface="Calibri" pitchFamily="34" charset="0"/>
                <a:ea typeface="Calibri" pitchFamily="34" charset="0"/>
                <a:cs typeface="Times New Roman" pitchFamily="18" charset="0"/>
              </a:rPr>
              <a:t>Amethis</a:t>
            </a:r>
            <a:endParaRPr lang="fr-FR" sz="1800" dirty="0" smtClean="0">
              <a:solidFill>
                <a:srgbClr val="000000"/>
              </a:solidFill>
              <a:latin typeface="Calibri" pitchFamily="34" charset="0"/>
              <a:ea typeface="Calibri" pitchFamily="34" charset="0"/>
              <a:cs typeface="Times New Roman" pitchFamily="18" charset="0"/>
            </a:endParaRPr>
          </a:p>
          <a:p>
            <a:pPr marL="358775" lvl="0" indent="-185738" algn="just" eaLnBrk="0" fontAlgn="base" hangingPunct="0">
              <a:spcBef>
                <a:spcPct val="0"/>
              </a:spcBef>
              <a:spcAft>
                <a:spcPct val="0"/>
              </a:spcAft>
              <a:buFont typeface="Wingdings" pitchFamily="2" charset="2"/>
              <a:buChar char="§"/>
            </a:pPr>
            <a:endParaRPr lang="fr-FR" sz="1800" dirty="0" smtClean="0">
              <a:solidFill>
                <a:srgbClr val="000000"/>
              </a:solidFill>
              <a:latin typeface="Calibri" pitchFamily="34" charset="0"/>
              <a:ea typeface="Calibri" pitchFamily="34" charset="0"/>
              <a:cs typeface="Times New Roman" pitchFamily="18" charset="0"/>
            </a:endParaRPr>
          </a:p>
          <a:p>
            <a:pPr marL="358775" indent="-185738"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ea typeface="Calibri" pitchFamily="34" charset="0"/>
                <a:cs typeface="Times New Roman" pitchFamily="18" charset="0"/>
              </a:rPr>
              <a:t>AWA est créée sous la forme d’une société anonyme avec une cible de capital de 40 M d’euros ou 26.240 MF CFA majoritairement détenu et contrôlé par AAF (20M€ ou 50% du capital). </a:t>
            </a:r>
          </a:p>
          <a:p>
            <a:pPr marL="358775" indent="-185738" algn="just" eaLnBrk="0" fontAlgn="base" hangingPunct="0">
              <a:spcBef>
                <a:spcPct val="0"/>
              </a:spcBef>
              <a:spcAft>
                <a:spcPct val="0"/>
              </a:spcAft>
              <a:buNone/>
            </a:pPr>
            <a:endParaRPr lang="fr-FR" sz="1800" dirty="0" smtClean="0">
              <a:solidFill>
                <a:srgbClr val="000000"/>
              </a:solidFill>
              <a:latin typeface="Calibri" pitchFamily="34" charset="0"/>
              <a:ea typeface="Calibri" pitchFamily="34" charset="0"/>
              <a:cs typeface="Times New Roman" pitchFamily="18" charset="0"/>
            </a:endParaRPr>
          </a:p>
          <a:p>
            <a:pPr marL="358775" lvl="0" indent="-185738"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ea typeface="Calibri" pitchFamily="34" charset="0"/>
                <a:cs typeface="Times New Roman" pitchFamily="18" charset="0"/>
              </a:rPr>
              <a:t>Les 50% du capital restant seraient détenus par des actionnaires partenaires de la région : un accord de principe a été signé avec le groupe COLINA pour un investissement de 5 M d’euros ; la BOAD de même s’est engagée pour le même montant et des discussions sont en cours avec la CDC et le groupe NSIA</a:t>
            </a:r>
          </a:p>
          <a:p>
            <a:pPr marL="358775" lvl="0" indent="-185738" algn="just" eaLnBrk="0" fontAlgn="base" hangingPunct="0">
              <a:spcBef>
                <a:spcPct val="0"/>
              </a:spcBef>
              <a:spcAft>
                <a:spcPct val="0"/>
              </a:spcAft>
              <a:buFont typeface="Wingdings" pitchFamily="2" charset="2"/>
              <a:buChar char="§"/>
            </a:pPr>
            <a:endParaRPr lang="fr-FR" sz="1800" dirty="0" smtClean="0">
              <a:solidFill>
                <a:srgbClr val="000000"/>
              </a:solidFill>
              <a:latin typeface="Calibri" pitchFamily="34" charset="0"/>
              <a:ea typeface="Calibri" pitchFamily="34" charset="0"/>
              <a:cs typeface="Times New Roman" pitchFamily="18" charset="0"/>
            </a:endParaRPr>
          </a:p>
          <a:p>
            <a:pPr marL="358775" lvl="0" indent="-185738"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cs typeface="Times New Roman" pitchFamily="18" charset="0"/>
              </a:rPr>
              <a:t>L’activité d’AWA consisterait particulièrement à :</a:t>
            </a:r>
          </a:p>
          <a:p>
            <a:pPr marL="358775" lvl="0" indent="-185738" algn="just" eaLnBrk="0" fontAlgn="base" hangingPunct="0">
              <a:spcBef>
                <a:spcPct val="0"/>
              </a:spcBef>
              <a:spcAft>
                <a:spcPct val="0"/>
              </a:spcAft>
              <a:buFont typeface="Wingdings" pitchFamily="2" charset="2"/>
              <a:buChar char="§"/>
            </a:pPr>
            <a:endParaRPr lang="fr-FR" sz="1800" dirty="0" smtClean="0">
              <a:solidFill>
                <a:srgbClr val="000000"/>
              </a:solidFill>
              <a:latin typeface="Calibri" pitchFamily="34" charset="0"/>
              <a:cs typeface="Times New Roman" pitchFamily="18" charset="0"/>
            </a:endParaRPr>
          </a:p>
          <a:p>
            <a:pPr marL="1435100" lvl="4" indent="-355600"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cs typeface="Times New Roman" pitchFamily="18" charset="0"/>
              </a:rPr>
              <a:t>Détenir des participations dans des sociétés cibles dans la zone CIMA ;</a:t>
            </a:r>
          </a:p>
          <a:p>
            <a:pPr marL="1435100" lvl="4" indent="-355600"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cs typeface="Times New Roman" pitchFamily="18" charset="0"/>
              </a:rPr>
              <a:t>Réaliser certaines opérations de trésorerie ;</a:t>
            </a:r>
          </a:p>
          <a:p>
            <a:pPr marL="1435100" lvl="4" indent="-355600" algn="just" eaLnBrk="0" fontAlgn="base" hangingPunct="0">
              <a:spcBef>
                <a:spcPct val="0"/>
              </a:spcBef>
              <a:spcAft>
                <a:spcPct val="0"/>
              </a:spcAft>
              <a:buFont typeface="Wingdings" pitchFamily="2" charset="2"/>
              <a:buChar char="§"/>
            </a:pPr>
            <a:r>
              <a:rPr lang="fr-FR" sz="1800" dirty="0" smtClean="0">
                <a:solidFill>
                  <a:srgbClr val="000000"/>
                </a:solidFill>
                <a:latin typeface="Calibri" pitchFamily="34" charset="0"/>
                <a:cs typeface="Times New Roman" pitchFamily="18" charset="0"/>
              </a:rPr>
              <a:t>Fournir une assistance aux sociétés cibles.</a:t>
            </a:r>
            <a:endParaRPr lang="fr-FR" sz="1800" u="sng" dirty="0" smtClean="0">
              <a:solidFill>
                <a:srgbClr val="000000"/>
              </a:solidFill>
              <a:latin typeface="Garamond" pitchFamily="18" charset="0"/>
            </a:endParaRP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9752" y="116632"/>
            <a:ext cx="6624736" cy="580926"/>
          </a:xfrm>
        </p:spPr>
        <p:txBody>
          <a:bodyPr>
            <a:noAutofit/>
          </a:bodyPr>
          <a:lstStyle/>
          <a:p>
            <a:pPr algn="r"/>
            <a:r>
              <a:rPr lang="fr-FR" sz="2500" b="1" dirty="0" smtClean="0">
                <a:latin typeface="Garamond" pitchFamily="18" charset="0"/>
              </a:rPr>
              <a:t>Financement via fonds d’investissement</a:t>
            </a:r>
            <a:endParaRPr lang="fr-FR" sz="2500" b="1" dirty="0">
              <a:latin typeface="Garamond" pitchFamily="18" charset="0"/>
            </a:endParaRPr>
          </a:p>
        </p:txBody>
      </p:sp>
      <p:sp>
        <p:nvSpPr>
          <p:cNvPr id="13" name="Rectangle 12"/>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15" name="Rectangle 14"/>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9"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2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Présentation AMETHIS FINANCE – OCTOBRE 2013</a:t>
            </a:r>
            <a:endParaRPr lang="fr-FR" sz="700" b="1" dirty="0">
              <a:solidFill>
                <a:schemeClr val="tx2"/>
              </a:solidFill>
              <a:latin typeface="Arial Narrow" pitchFamily="34" charset="0"/>
              <a:cs typeface="Arial" charset="0"/>
            </a:endParaRPr>
          </a:p>
        </p:txBody>
      </p:sp>
      <p:sp>
        <p:nvSpPr>
          <p:cNvPr id="1027" name="Rectangle 3"/>
          <p:cNvSpPr>
            <a:spLocks noChangeArrowheads="1"/>
          </p:cNvSpPr>
          <p:nvPr/>
        </p:nvSpPr>
        <p:spPr bwMode="auto">
          <a:xfrm>
            <a:off x="251520" y="314455"/>
            <a:ext cx="8568952" cy="5942299"/>
          </a:xfrm>
          <a:prstGeom prst="rect">
            <a:avLst/>
          </a:prstGeom>
          <a:no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i="0" u="none" strike="noStrike" cap="none" normalizeH="0" baseline="0" dirty="0" smtClean="0">
              <a:ln>
                <a:noFill/>
              </a:ln>
              <a:solidFill>
                <a:srgbClr val="365F91"/>
              </a:solidFill>
              <a:effectLst/>
              <a:latin typeface="Cambria" pitchFamily="18" charset="0"/>
              <a:ea typeface="Times New Roman" pitchFamily="18" charset="0"/>
              <a:cs typeface="Times New Roman" pitchFamily="18" charset="0"/>
            </a:endParaRPr>
          </a:p>
          <a:p>
            <a:pPr marL="358775" lvl="0" indent="-185738" eaLnBrk="0" fontAlgn="base" hangingPunct="0">
              <a:lnSpc>
                <a:spcPct val="125000"/>
              </a:lnSpc>
              <a:spcBef>
                <a:spcPct val="0"/>
              </a:spcBef>
              <a:spcAft>
                <a:spcPct val="0"/>
              </a:spcAft>
              <a:buFont typeface="Wingdings" pitchFamily="2" charset="2"/>
              <a:buChar char="§"/>
            </a:pPr>
            <a:r>
              <a:rPr lang="fr-FR" sz="2000" dirty="0" smtClean="0">
                <a:solidFill>
                  <a:srgbClr val="000000"/>
                </a:solidFill>
                <a:latin typeface="Calibri" pitchFamily="34" charset="0"/>
                <a:ea typeface="Calibri" pitchFamily="34" charset="0"/>
                <a:cs typeface="Times New Roman" pitchFamily="18" charset="0"/>
              </a:rPr>
              <a:t>Une stratégie d’investissement s’inscrivant dans l’accompagnement des </a:t>
            </a:r>
            <a:r>
              <a:rPr lang="fr-FR" sz="2000" dirty="0" err="1" smtClean="0">
                <a:solidFill>
                  <a:srgbClr val="000000"/>
                </a:solidFill>
                <a:latin typeface="Calibri" pitchFamily="34" charset="0"/>
                <a:ea typeface="Calibri" pitchFamily="34" charset="0"/>
                <a:cs typeface="Times New Roman" pitchFamily="18" charset="0"/>
              </a:rPr>
              <a:t>PMEs</a:t>
            </a:r>
            <a:r>
              <a:rPr lang="fr-FR" sz="2000" dirty="0" smtClean="0">
                <a:solidFill>
                  <a:srgbClr val="000000"/>
                </a:solidFill>
                <a:latin typeface="Calibri" pitchFamily="34" charset="0"/>
                <a:ea typeface="Calibri" pitchFamily="34" charset="0"/>
                <a:cs typeface="Times New Roman" pitchFamily="18" charset="0"/>
              </a:rPr>
              <a:t> en croissance et des grandes entreprises locales</a:t>
            </a:r>
          </a:p>
          <a:p>
            <a:pPr marL="358775" lvl="0" indent="-185738" eaLnBrk="0" fontAlgn="base" hangingPunct="0">
              <a:lnSpc>
                <a:spcPct val="125000"/>
              </a:lnSpc>
              <a:spcBef>
                <a:spcPct val="0"/>
              </a:spcBef>
              <a:spcAft>
                <a:spcPct val="0"/>
              </a:spcAft>
              <a:buFont typeface="Wingdings" pitchFamily="2" charset="2"/>
              <a:buChar char="§"/>
            </a:pPr>
            <a:endParaRPr lang="fr-FR" sz="2000" dirty="0" smtClean="0">
              <a:solidFill>
                <a:srgbClr val="000000"/>
              </a:solidFill>
              <a:latin typeface="Calibri" pitchFamily="34" charset="0"/>
              <a:ea typeface="Calibri" pitchFamily="34" charset="0"/>
              <a:cs typeface="Times New Roman" pitchFamily="18" charset="0"/>
            </a:endParaRPr>
          </a:p>
          <a:p>
            <a:pPr marL="358775" lvl="0" indent="-185738" eaLnBrk="0" fontAlgn="base" hangingPunct="0">
              <a:lnSpc>
                <a:spcPct val="125000"/>
              </a:lnSpc>
              <a:spcBef>
                <a:spcPct val="0"/>
              </a:spcBef>
              <a:spcAft>
                <a:spcPct val="0"/>
              </a:spcAft>
              <a:buFont typeface="Wingdings" pitchFamily="2" charset="2"/>
              <a:buChar char="§"/>
            </a:pPr>
            <a:r>
              <a:rPr lang="fr-FR" sz="2000" dirty="0" smtClean="0">
                <a:solidFill>
                  <a:srgbClr val="000000"/>
                </a:solidFill>
                <a:latin typeface="Calibri" pitchFamily="34" charset="0"/>
                <a:ea typeface="Calibri" pitchFamily="34" charset="0"/>
                <a:cs typeface="Times New Roman" pitchFamily="18" charset="0"/>
              </a:rPr>
              <a:t>Prises de participations minoritaires dans des entreprises de la zone CIMA et dans des secteurs cibles avec une durée de détention des participations comprises entre 5 et 8 ans</a:t>
            </a:r>
          </a:p>
          <a:p>
            <a:pPr marL="358775" marR="0" lvl="0" indent="-185738" algn="l" defTabSz="914400" rtl="0" eaLnBrk="0" fontAlgn="base" latinLnBrk="0" hangingPunct="0">
              <a:lnSpc>
                <a:spcPct val="125000"/>
              </a:lnSpc>
              <a:spcBef>
                <a:spcPct val="0"/>
              </a:spcBef>
              <a:spcAft>
                <a:spcPct val="0"/>
              </a:spcAft>
              <a:buClrTx/>
              <a:buSzTx/>
              <a:buFont typeface="Wingdings" pitchFamily="2" charset="2"/>
              <a:buChar char="§"/>
              <a:tabLst/>
            </a:pPr>
            <a:endParaRPr lang="fr-FR" sz="2000" dirty="0" smtClean="0">
              <a:solidFill>
                <a:srgbClr val="000000"/>
              </a:solidFill>
              <a:latin typeface="Calibri" pitchFamily="34" charset="0"/>
              <a:ea typeface="Calibri" pitchFamily="34" charset="0"/>
              <a:cs typeface="Times New Roman" pitchFamily="18" charset="0"/>
            </a:endParaRPr>
          </a:p>
          <a:p>
            <a:pPr marL="358775" marR="0" lvl="0" indent="-185738" algn="l" defTabSz="914400" rtl="0" eaLnBrk="0" fontAlgn="base" latinLnBrk="0" hangingPunct="0">
              <a:lnSpc>
                <a:spcPct val="125000"/>
              </a:lnSpc>
              <a:spcBef>
                <a:spcPct val="0"/>
              </a:spcBef>
              <a:spcAft>
                <a:spcPct val="0"/>
              </a:spcAft>
              <a:buClrTx/>
              <a:buSzTx/>
              <a:buFont typeface="Wingdings" pitchFamily="2" charset="2"/>
              <a:buChar char="§"/>
              <a:tabLst/>
            </a:pPr>
            <a:r>
              <a:rPr lang="fr-FR" sz="2000" dirty="0" smtClean="0">
                <a:solidFill>
                  <a:srgbClr val="000000"/>
                </a:solidFill>
                <a:latin typeface="Calibri" pitchFamily="34" charset="0"/>
                <a:ea typeface="Calibri" pitchFamily="34" charset="0"/>
                <a:cs typeface="Times New Roman" pitchFamily="18" charset="0"/>
              </a:rPr>
              <a:t>AWA pourra également intervenir en compte courant et produit de type mezzanine dans les sociétés en portefeuille</a:t>
            </a:r>
            <a:endParaRPr kumimoji="0" lang="fr-FR" sz="2000" i="0" u="none" strike="noStrike" cap="none" normalizeH="0" dirty="0" smtClean="0">
              <a:ln>
                <a:noFill/>
              </a:ln>
              <a:solidFill>
                <a:srgbClr val="000000"/>
              </a:solidFill>
              <a:effectLst/>
              <a:latin typeface="Calibri" pitchFamily="34" charset="0"/>
              <a:ea typeface="Calibri" pitchFamily="34" charset="0"/>
              <a:cs typeface="Times New Roman" pitchFamily="18" charset="0"/>
            </a:endParaRPr>
          </a:p>
          <a:p>
            <a:pPr marL="358775" marR="0" lvl="0" indent="-185738" algn="l" defTabSz="914400" rtl="0" eaLnBrk="0" fontAlgn="base" latinLnBrk="0" hangingPunct="0">
              <a:lnSpc>
                <a:spcPct val="125000"/>
              </a:lnSpc>
              <a:spcBef>
                <a:spcPct val="0"/>
              </a:spcBef>
              <a:spcAft>
                <a:spcPct val="0"/>
              </a:spcAft>
              <a:buClrTx/>
              <a:buSzTx/>
              <a:buFont typeface="Wingdings" pitchFamily="2" charset="2"/>
              <a:buChar char="§"/>
              <a:tabLst/>
            </a:pPr>
            <a:endParaRPr lang="fr-FR" sz="2000" baseline="0" dirty="0" smtClean="0">
              <a:solidFill>
                <a:srgbClr val="000000"/>
              </a:solidFill>
              <a:latin typeface="Calibri" pitchFamily="34" charset="0"/>
              <a:ea typeface="Calibri" pitchFamily="34" charset="0"/>
              <a:cs typeface="Times New Roman" pitchFamily="18" charset="0"/>
            </a:endParaRPr>
          </a:p>
          <a:p>
            <a:pPr marL="358775" marR="0" lvl="0" indent="-185738" algn="l" defTabSz="914400" rtl="0" eaLnBrk="0" fontAlgn="base" latinLnBrk="0" hangingPunct="0">
              <a:lnSpc>
                <a:spcPct val="125000"/>
              </a:lnSpc>
              <a:spcBef>
                <a:spcPct val="0"/>
              </a:spcBef>
              <a:spcAft>
                <a:spcPct val="0"/>
              </a:spcAft>
              <a:buClrTx/>
              <a:buSzTx/>
              <a:buFont typeface="Wingdings" pitchFamily="2" charset="2"/>
              <a:buChar char="§"/>
              <a:tabLst/>
            </a:pPr>
            <a:r>
              <a:rPr lang="fr-FR" sz="2000" dirty="0" smtClean="0">
                <a:solidFill>
                  <a:srgbClr val="000000"/>
                </a:solidFill>
                <a:latin typeface="Calibri" pitchFamily="34" charset="0"/>
                <a:ea typeface="Calibri" pitchFamily="34" charset="0"/>
                <a:cs typeface="Times New Roman" pitchFamily="18" charset="0"/>
              </a:rPr>
              <a:t>Investissements unitaires compris entre 2 M d’euros et 10% du capital d’AWA. En cas de montants supérieurs, AAF peut intervenir en complément</a:t>
            </a:r>
          </a:p>
          <a:p>
            <a:pPr marL="358775" indent="-185738" eaLnBrk="0" fontAlgn="base" hangingPunct="0">
              <a:lnSpc>
                <a:spcPct val="125000"/>
              </a:lnSpc>
              <a:spcBef>
                <a:spcPct val="0"/>
              </a:spcBef>
              <a:spcAft>
                <a:spcPct val="0"/>
              </a:spcAft>
              <a:buFont typeface="Wingdings" pitchFamily="2" charset="2"/>
              <a:buChar char="§"/>
            </a:pPr>
            <a:endParaRPr lang="fr-FR" sz="2000" dirty="0" smtClean="0">
              <a:solidFill>
                <a:srgbClr val="000000"/>
              </a:solidFill>
              <a:latin typeface="Calibri" pitchFamily="34" charset="0"/>
              <a:ea typeface="Calibri" pitchFamily="34" charset="0"/>
              <a:cs typeface="Times New Roman" pitchFamily="18" charset="0"/>
            </a:endParaRPr>
          </a:p>
          <a:p>
            <a:pPr marL="358775" lvl="0" indent="-185738" eaLnBrk="0" fontAlgn="base" hangingPunct="0">
              <a:lnSpc>
                <a:spcPct val="125000"/>
              </a:lnSpc>
              <a:spcBef>
                <a:spcPct val="0"/>
              </a:spcBef>
              <a:spcAft>
                <a:spcPct val="0"/>
              </a:spcAft>
              <a:buFont typeface="Wingdings" pitchFamily="2" charset="2"/>
              <a:buChar char="§"/>
            </a:pPr>
            <a:r>
              <a:rPr lang="fr-FR" sz="2000" dirty="0" smtClean="0">
                <a:solidFill>
                  <a:srgbClr val="000000"/>
                </a:solidFill>
                <a:latin typeface="Calibri" pitchFamily="34" charset="0"/>
                <a:ea typeface="Calibri" pitchFamily="34" charset="0"/>
                <a:cs typeface="Times New Roman" pitchFamily="18" charset="0"/>
              </a:rPr>
              <a:t>AWA devra réaliser 20% de ses investissements en zone CEMAC</a:t>
            </a:r>
            <a:endParaRPr kumimoji="0" lang="fr-FR" sz="200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1680" y="260648"/>
            <a:ext cx="7211144" cy="490066"/>
          </a:xfrm>
        </p:spPr>
        <p:txBody>
          <a:bodyPr>
            <a:normAutofit/>
          </a:bodyPr>
          <a:lstStyle/>
          <a:p>
            <a:pPr algn="r"/>
            <a:r>
              <a:rPr lang="fr-FR" sz="2400" b="1" dirty="0" smtClean="0">
                <a:latin typeface="Garamond" pitchFamily="18" charset="0"/>
              </a:rPr>
              <a:t>Le fonds OKOUME</a:t>
            </a:r>
            <a:endParaRPr lang="fr-FR" sz="2400" b="1" dirty="0">
              <a:latin typeface="Garamond" pitchFamily="18" charset="0"/>
            </a:endParaRPr>
          </a:p>
        </p:txBody>
      </p:sp>
      <p:sp>
        <p:nvSpPr>
          <p:cNvPr id="3" name="Espace réservé du contenu 2"/>
          <p:cNvSpPr>
            <a:spLocks noGrp="1"/>
          </p:cNvSpPr>
          <p:nvPr>
            <p:ph idx="1"/>
          </p:nvPr>
        </p:nvSpPr>
        <p:spPr>
          <a:xfrm>
            <a:off x="323528" y="908720"/>
            <a:ext cx="8496944" cy="5544616"/>
          </a:xfrm>
        </p:spPr>
        <p:txBody>
          <a:bodyPr>
            <a:noAutofit/>
          </a:bodyPr>
          <a:lstStyle/>
          <a:p>
            <a:pPr marL="266700" indent="-266700" algn="just">
              <a:lnSpc>
                <a:spcPct val="125000"/>
              </a:lnSpc>
              <a:buNone/>
            </a:pPr>
            <a:r>
              <a:rPr lang="fr-FR" sz="1400" b="1" dirty="0" smtClean="0">
                <a:latin typeface="Garamond" pitchFamily="18" charset="0"/>
              </a:rPr>
              <a:t>	</a:t>
            </a:r>
            <a:r>
              <a:rPr lang="fr-FR" sz="1800" dirty="0" smtClean="0"/>
              <a:t>Dans sa structuration actuelle, ce véhicule d’investissement fournira i) des services d’assistance dans la création d’entreprises, ii) des services de financement [prise de participation, prêts…] pour passer à une nouvelle étape de développement  et iii) des conseils en restructuration. Il comprend un choix varié d’instruments parmi lesquels :</a:t>
            </a:r>
          </a:p>
          <a:p>
            <a:pPr marL="266700" indent="-266700" algn="just">
              <a:lnSpc>
                <a:spcPct val="125000"/>
              </a:lnSpc>
              <a:buNone/>
            </a:pPr>
            <a:r>
              <a:rPr lang="fr-FR" sz="1800" dirty="0" smtClean="0"/>
              <a:t> </a:t>
            </a:r>
          </a:p>
          <a:p>
            <a:pPr marL="266700" lvl="0" indent="-266700" algn="just">
              <a:lnSpc>
                <a:spcPct val="125000"/>
              </a:lnSpc>
            </a:pPr>
            <a:r>
              <a:rPr lang="fr-FR" sz="1800" dirty="0" smtClean="0"/>
              <a:t>Capital-risque : principalement destiné aux entreprises innovantes, technologies NTIC ;</a:t>
            </a:r>
          </a:p>
          <a:p>
            <a:pPr marL="266700" lvl="0" indent="-266700" algn="just">
              <a:lnSpc>
                <a:spcPct val="125000"/>
              </a:lnSpc>
            </a:pPr>
            <a:r>
              <a:rPr lang="fr-FR" sz="1800" dirty="0" smtClean="0"/>
              <a:t>Capital-développement : entreprises en pleine croissance qui nécessitent la consolidation de leur structure pour développer de nouveaux produits ou services ;</a:t>
            </a:r>
          </a:p>
          <a:p>
            <a:pPr marL="266700" lvl="0" indent="-266700" algn="just">
              <a:lnSpc>
                <a:spcPct val="125000"/>
              </a:lnSpc>
            </a:pPr>
            <a:r>
              <a:rPr lang="fr-FR" sz="1800" dirty="0" smtClean="0"/>
              <a:t>Capital de transmission (LBO) : rachat d’une société profitable en ayant recours à l’endettement bancaire ou obligataire afin d’accroître la rentabilité des capitaux propres ;</a:t>
            </a:r>
          </a:p>
          <a:p>
            <a:pPr marL="266700" lvl="0" indent="-266700" algn="just">
              <a:lnSpc>
                <a:spcPct val="125000"/>
              </a:lnSpc>
            </a:pPr>
            <a:r>
              <a:rPr lang="fr-FR" sz="1800" dirty="0" smtClean="0"/>
              <a:t>Fonds de retournement ou de mezzanine : société à la recherche de financements différents de la dette bancaire classique. La dette mezzanine permet d’augmenter l’endettement d’une société et d’accroître l’effet de levier dans les achats par emprunt.</a:t>
            </a:r>
          </a:p>
          <a:p>
            <a:pPr marL="533400" indent="-177800" algn="just">
              <a:buNone/>
            </a:pPr>
            <a:endParaRPr lang="fr-FR" sz="1200" b="1" u="sng" dirty="0" smtClean="0">
              <a:latin typeface="Garamond" pitchFamily="18" charset="0"/>
            </a:endParaRP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260648"/>
            <a:ext cx="8229600" cy="346050"/>
          </a:xfrm>
        </p:spPr>
        <p:txBody>
          <a:bodyPr>
            <a:noAutofit/>
          </a:bodyPr>
          <a:lstStyle/>
          <a:p>
            <a:pPr lvl="0" algn="r">
              <a:defRPr/>
            </a:pPr>
            <a:r>
              <a:rPr lang="fr-FR" sz="2000" b="1" dirty="0" smtClean="0">
                <a:latin typeface="Garamond" pitchFamily="18" charset="0"/>
              </a:rPr>
              <a:t>Le Fonds OKOUME</a:t>
            </a:r>
            <a:endParaRPr lang="fr-FR" sz="2000" b="1" dirty="0">
              <a:latin typeface="Garamond" pitchFamily="18" charset="0"/>
            </a:endParaRPr>
          </a:p>
        </p:txBody>
      </p:sp>
      <p:sp>
        <p:nvSpPr>
          <p:cNvPr id="17" name="Rectangle 16"/>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 name="Image 17"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19" name="Rectangle 18"/>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23"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24"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
        <p:nvSpPr>
          <p:cNvPr id="28" name="ZoneTexte 27"/>
          <p:cNvSpPr txBox="1"/>
          <p:nvPr/>
        </p:nvSpPr>
        <p:spPr>
          <a:xfrm>
            <a:off x="428596" y="1000108"/>
            <a:ext cx="8286808" cy="5584606"/>
          </a:xfrm>
          <a:prstGeom prst="rect">
            <a:avLst/>
          </a:prstGeom>
          <a:noFill/>
        </p:spPr>
        <p:txBody>
          <a:bodyPr wrap="square" rtlCol="0">
            <a:spAutoFit/>
          </a:bodyPr>
          <a:lstStyle/>
          <a:p>
            <a:pPr algn="just"/>
            <a:r>
              <a:rPr lang="fr-FR" sz="1200" dirty="0" smtClean="0">
                <a:latin typeface="Garamond" pitchFamily="18" charset="0"/>
              </a:rPr>
              <a:t> </a:t>
            </a:r>
            <a:r>
              <a:rPr lang="fr-FR" sz="2000" dirty="0" smtClean="0"/>
              <a:t>Sur la base des caractéristiques des PME-PMI définies par la loi n°016/2005 et afin de réaliser un volume optimal d’opérations favorisant le développement du tissu industriel et l’émergence d’une classe d’hommes d’affaires, des seuils ont été proposés pour ce qui est de la stratégie d’investissement. Les principaux éléments portent sur :</a:t>
            </a:r>
          </a:p>
          <a:p>
            <a:pPr algn="just"/>
            <a:r>
              <a:rPr lang="fr-FR" sz="2000" dirty="0" smtClean="0"/>
              <a:t> </a:t>
            </a:r>
          </a:p>
          <a:p>
            <a:pPr marL="355600" lvl="0" indent="-177800" algn="just">
              <a:lnSpc>
                <a:spcPct val="150000"/>
              </a:lnSpc>
              <a:buFont typeface="Wingdings" pitchFamily="2" charset="2"/>
              <a:buChar char="§"/>
            </a:pPr>
            <a:r>
              <a:rPr lang="fr-FR" sz="2000" dirty="0" smtClean="0"/>
              <a:t>la cible de levée de fonds est de : 30.000MFCFA ;</a:t>
            </a:r>
          </a:p>
          <a:p>
            <a:pPr marL="355600" lvl="0" indent="-177800" algn="just">
              <a:lnSpc>
                <a:spcPct val="150000"/>
              </a:lnSpc>
              <a:buFont typeface="Wingdings" pitchFamily="2" charset="2"/>
              <a:buChar char="§"/>
            </a:pPr>
            <a:r>
              <a:rPr lang="fr-FR" sz="2000" dirty="0" smtClean="0"/>
              <a:t>la durée d’investissements : 5 ans ;</a:t>
            </a:r>
          </a:p>
          <a:p>
            <a:pPr marL="355600" lvl="0" indent="-177800" algn="just">
              <a:lnSpc>
                <a:spcPct val="150000"/>
              </a:lnSpc>
              <a:buFont typeface="Wingdings" pitchFamily="2" charset="2"/>
              <a:buChar char="§"/>
            </a:pPr>
            <a:r>
              <a:rPr lang="fr-FR" sz="2000" dirty="0" smtClean="0"/>
              <a:t>le TRI projeté : 15% par an minimum ;</a:t>
            </a:r>
          </a:p>
          <a:p>
            <a:pPr marL="355600" lvl="0" indent="-177800" algn="just">
              <a:lnSpc>
                <a:spcPct val="150000"/>
              </a:lnSpc>
              <a:buFont typeface="Wingdings" pitchFamily="2" charset="2"/>
              <a:buChar char="§"/>
            </a:pPr>
            <a:r>
              <a:rPr lang="fr-FR" sz="2000" dirty="0" smtClean="0"/>
              <a:t>les secteurs d’investissements : Gabon Vert, Gabon Industriel et Gabon des Services ;</a:t>
            </a:r>
          </a:p>
          <a:p>
            <a:pPr marL="355600" lvl="0" indent="-177800" algn="just">
              <a:lnSpc>
                <a:spcPct val="150000"/>
              </a:lnSpc>
              <a:buFont typeface="Wingdings" pitchFamily="2" charset="2"/>
              <a:buChar char="§"/>
            </a:pPr>
            <a:r>
              <a:rPr lang="fr-FR" sz="2000" dirty="0" smtClean="0"/>
              <a:t>les sociétés cibles : TPE-TPI / ME-MI / PME-PMI ;</a:t>
            </a:r>
          </a:p>
          <a:p>
            <a:pPr marL="355600" lvl="0" indent="-177800" algn="just">
              <a:lnSpc>
                <a:spcPct val="150000"/>
              </a:lnSpc>
              <a:buFont typeface="Wingdings" pitchFamily="2" charset="2"/>
              <a:buChar char="§"/>
            </a:pPr>
            <a:r>
              <a:rPr lang="fr-FR" sz="2000" dirty="0" smtClean="0"/>
              <a:t>la taille maximale des investissements : 1.000MFCFA ;</a:t>
            </a:r>
          </a:p>
          <a:p>
            <a:pPr marL="355600" lvl="0" indent="-177800" algn="just">
              <a:lnSpc>
                <a:spcPct val="150000"/>
              </a:lnSpc>
              <a:buFont typeface="Wingdings" pitchFamily="2" charset="2"/>
              <a:buChar char="§"/>
            </a:pPr>
            <a:r>
              <a:rPr lang="fr-FR" sz="2000" dirty="0" smtClean="0"/>
              <a:t>diversification du portefeuille : 5% par valeur et 30% par secteur.</a:t>
            </a:r>
            <a:endParaRPr lang="fr-F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smtClean="0"/>
          </a:p>
          <a:p>
            <a:endParaRPr lang="fr-FR" dirty="0" smtClean="0"/>
          </a:p>
          <a:p>
            <a:pPr>
              <a:buNone/>
            </a:pPr>
            <a:r>
              <a:rPr lang="fr-FR" dirty="0" smtClean="0"/>
              <a:t>	</a:t>
            </a:r>
            <a:r>
              <a:rPr lang="fr-FR" dirty="0" smtClean="0">
                <a:latin typeface="Bauhaus 93" pitchFamily="82" charset="0"/>
              </a:rPr>
              <a:t>La Caisse des Dépôts et Consignations,</a:t>
            </a:r>
          </a:p>
          <a:p>
            <a:pPr>
              <a:buNone/>
            </a:pPr>
            <a:r>
              <a:rPr lang="fr-FR" dirty="0" smtClean="0"/>
              <a:t>			   </a:t>
            </a:r>
            <a:r>
              <a:rPr lang="fr-FR" dirty="0" smtClean="0">
                <a:latin typeface="Brush Script MT" pitchFamily="66" charset="0"/>
              </a:rPr>
              <a:t>Le partenaire économique de long terme,</a:t>
            </a:r>
          </a:p>
          <a:p>
            <a:endParaRPr lang="fr-FR" dirty="0" smtClean="0"/>
          </a:p>
          <a:p>
            <a:pPr algn="r">
              <a:buNone/>
            </a:pPr>
            <a:r>
              <a:rPr lang="fr-FR" sz="2400" dirty="0" smtClean="0">
                <a:latin typeface="Arial Narrow" pitchFamily="34" charset="0"/>
              </a:rPr>
              <a:t>vous remercie de votre attention.</a:t>
            </a:r>
            <a:endParaRPr lang="fr-FR" sz="2400" dirty="0">
              <a:latin typeface="Arial Narrow" pitchFamily="34" charset="0"/>
            </a:endParaRPr>
          </a:p>
        </p:txBody>
      </p:sp>
      <p:pic>
        <p:nvPicPr>
          <p:cNvPr id="1026" name="Image 1" descr="C:\Users\wilfried.ikapit.CDCGABON\Documents\LOGO CDC\LOGO CDC.png"/>
          <p:cNvPicPr>
            <a:picLocks noChangeAspect="1" noChangeArrowheads="1"/>
          </p:cNvPicPr>
          <p:nvPr/>
        </p:nvPicPr>
        <p:blipFill>
          <a:blip r:embed="rId2" cstate="print"/>
          <a:srcRect/>
          <a:stretch>
            <a:fillRect/>
          </a:stretch>
        </p:blipFill>
        <p:spPr bwMode="auto">
          <a:xfrm>
            <a:off x="500034" y="428604"/>
            <a:ext cx="2209800" cy="2095500"/>
          </a:xfrm>
          <a:prstGeom prst="rect">
            <a:avLst/>
          </a:prstGeom>
          <a:solidFill>
            <a:srgbClr val="0070C0"/>
          </a:solidFill>
          <a:ln w="9525">
            <a:noFill/>
            <a:miter lim="800000"/>
            <a:headEnd/>
            <a:tailEnd/>
          </a:ln>
        </p:spPr>
      </p:pic>
      <p:sp>
        <p:nvSpPr>
          <p:cNvPr id="4" name="Footer Placeholder 4"/>
          <p:cNvSpPr>
            <a:spLocks noGrp="1"/>
          </p:cNvSpPr>
          <p:nvPr>
            <p:ph type="ftr" sz="quarter" idx="4294967295"/>
          </p:nvPr>
        </p:nvSpPr>
        <p:spPr>
          <a:xfrm>
            <a:off x="1043608" y="6525344"/>
            <a:ext cx="5385780" cy="189804"/>
          </a:xfrm>
          <a:prstGeom prst="rect">
            <a:avLst/>
          </a:prstGeom>
        </p:spPr>
        <p:txBody>
          <a:bodyPr/>
          <a:lstStyle/>
          <a:p>
            <a:pPr algn="l" defTabSz="957998" fontAlgn="base">
              <a:lnSpc>
                <a:spcPts val="1128"/>
              </a:lnSpc>
              <a:spcBef>
                <a:spcPct val="0"/>
              </a:spcBef>
              <a:spcAft>
                <a:spcPct val="0"/>
              </a:spcAft>
            </a:pPr>
            <a:r>
              <a:rPr lang="fr-FR" sz="850" b="1" dirty="0" smtClean="0">
                <a:solidFill>
                  <a:schemeClr val="tx2"/>
                </a:solidFill>
                <a:latin typeface="Garamond" pitchFamily="18" charset="0"/>
                <a:cs typeface="Arial" charset="0"/>
              </a:rPr>
              <a:t>Présentation de la Caisse des Dépôts et Consignations  –  Séminaire BEAC sur les Fonds Souverains – Juillet 2012</a:t>
            </a:r>
            <a:endParaRPr lang="fr-FR" sz="850" b="1" dirty="0">
              <a:solidFill>
                <a:schemeClr val="tx2"/>
              </a:solidFill>
              <a:latin typeface="Garamond"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1720" y="274638"/>
            <a:ext cx="6635080" cy="490066"/>
          </a:xfrm>
        </p:spPr>
        <p:txBody>
          <a:bodyPr>
            <a:normAutofit/>
          </a:bodyPr>
          <a:lstStyle/>
          <a:p>
            <a:pPr algn="r"/>
            <a:r>
              <a:rPr lang="fr-FR" sz="2500" b="1" dirty="0" smtClean="0">
                <a:latin typeface="Garamond" pitchFamily="18" charset="0"/>
              </a:rPr>
              <a:t>Sommaire</a:t>
            </a:r>
            <a:endParaRPr lang="fr-FR" sz="2500" b="1" dirty="0">
              <a:latin typeface="Garamond" pitchFamily="18" charset="0"/>
            </a:endParaRPr>
          </a:p>
        </p:txBody>
      </p:sp>
      <p:sp>
        <p:nvSpPr>
          <p:cNvPr id="3" name="Espace réservé du contenu 2"/>
          <p:cNvSpPr>
            <a:spLocks noGrp="1"/>
          </p:cNvSpPr>
          <p:nvPr>
            <p:ph idx="1"/>
          </p:nvPr>
        </p:nvSpPr>
        <p:spPr>
          <a:xfrm>
            <a:off x="928662" y="1000108"/>
            <a:ext cx="7429552" cy="5072098"/>
          </a:xfrm>
        </p:spPr>
        <p:txBody>
          <a:bodyPr>
            <a:noAutofit/>
          </a:bodyPr>
          <a:lstStyle/>
          <a:p>
            <a:pPr>
              <a:lnSpc>
                <a:spcPct val="150000"/>
              </a:lnSpc>
              <a:buNone/>
            </a:pPr>
            <a:r>
              <a:rPr lang="fr-FR" sz="1200" dirty="0" smtClean="0">
                <a:latin typeface="Garamond" pitchFamily="18" charset="0"/>
              </a:rPr>
              <a:t>						        	       	Pages </a:t>
            </a:r>
          </a:p>
          <a:p>
            <a:pPr algn="just">
              <a:lnSpc>
                <a:spcPct val="150000"/>
              </a:lnSpc>
              <a:buNone/>
            </a:pPr>
            <a:r>
              <a:rPr lang="fr-FR" sz="1400" dirty="0" smtClean="0">
                <a:latin typeface="Garamond" pitchFamily="18" charset="0"/>
              </a:rPr>
              <a:t>Profil							3</a:t>
            </a:r>
          </a:p>
          <a:p>
            <a:pPr algn="just">
              <a:lnSpc>
                <a:spcPct val="150000"/>
              </a:lnSpc>
              <a:buNone/>
            </a:pPr>
            <a:r>
              <a:rPr lang="fr-FR" sz="1400" dirty="0" smtClean="0">
                <a:latin typeface="Garamond" pitchFamily="18" charset="0"/>
              </a:rPr>
              <a:t>Missions 							4</a:t>
            </a:r>
          </a:p>
          <a:p>
            <a:pPr algn="just">
              <a:lnSpc>
                <a:spcPct val="150000"/>
              </a:lnSpc>
              <a:buNone/>
            </a:pPr>
            <a:r>
              <a:rPr lang="fr-FR" sz="1400" dirty="0" smtClean="0">
                <a:latin typeface="Garamond" pitchFamily="18" charset="0"/>
              </a:rPr>
              <a:t>Architecture Métiers						5</a:t>
            </a:r>
          </a:p>
          <a:p>
            <a:pPr algn="just">
              <a:lnSpc>
                <a:spcPct val="150000"/>
              </a:lnSpc>
              <a:buNone/>
            </a:pPr>
            <a:r>
              <a:rPr lang="fr-FR" sz="1400" dirty="0" smtClean="0">
                <a:latin typeface="Garamond" pitchFamily="18" charset="0"/>
              </a:rPr>
              <a:t>Financement des PME-PMI					</a:t>
            </a:r>
            <a:r>
              <a:rPr lang="fr-FR" sz="1400" dirty="0" smtClean="0">
                <a:latin typeface="Garamond" pitchFamily="18" charset="0"/>
              </a:rPr>
              <a:t>6</a:t>
            </a:r>
          </a:p>
          <a:p>
            <a:pPr algn="just">
              <a:lnSpc>
                <a:spcPct val="150000"/>
              </a:lnSpc>
              <a:buNone/>
            </a:pPr>
            <a:r>
              <a:rPr lang="fr-FR" sz="1400" dirty="0" smtClean="0">
                <a:latin typeface="Garamond" pitchFamily="18" charset="0"/>
              </a:rPr>
              <a:t>Financement </a:t>
            </a:r>
            <a:r>
              <a:rPr lang="fr-FR" sz="1400" dirty="0" smtClean="0">
                <a:latin typeface="Garamond" pitchFamily="18" charset="0"/>
              </a:rPr>
              <a:t>par prise de participation</a:t>
            </a:r>
            <a:r>
              <a:rPr lang="fr-FR" sz="1400" dirty="0" smtClean="0">
                <a:latin typeface="Garamond" pitchFamily="18" charset="0"/>
              </a:rPr>
              <a:t>					</a:t>
            </a:r>
            <a:r>
              <a:rPr lang="fr-FR" sz="1400" dirty="0" smtClean="0">
                <a:latin typeface="Garamond" pitchFamily="18" charset="0"/>
              </a:rPr>
              <a:t>7-8</a:t>
            </a:r>
            <a:endParaRPr lang="fr-FR" sz="1400" dirty="0" smtClean="0">
              <a:latin typeface="Garamond" pitchFamily="18" charset="0"/>
            </a:endParaRPr>
          </a:p>
          <a:p>
            <a:pPr algn="just">
              <a:lnSpc>
                <a:spcPct val="150000"/>
              </a:lnSpc>
              <a:buNone/>
            </a:pPr>
            <a:r>
              <a:rPr lang="fr-FR" sz="1400" dirty="0" smtClean="0">
                <a:latin typeface="Garamond" pitchFamily="18" charset="0"/>
              </a:rPr>
              <a:t>Financements par soutien au secteur </a:t>
            </a:r>
            <a:r>
              <a:rPr lang="fr-FR" sz="1400" dirty="0" smtClean="0">
                <a:latin typeface="Garamond" pitchFamily="18" charset="0"/>
              </a:rPr>
              <a:t>bancaire				</a:t>
            </a:r>
            <a:r>
              <a:rPr lang="fr-FR" sz="1400" dirty="0" smtClean="0">
                <a:latin typeface="Garamond" pitchFamily="18" charset="0"/>
              </a:rPr>
              <a:t>9</a:t>
            </a:r>
            <a:endParaRPr lang="fr-FR" sz="1400" dirty="0" smtClean="0">
              <a:latin typeface="Garamond" pitchFamily="18" charset="0"/>
            </a:endParaRPr>
          </a:p>
          <a:p>
            <a:pPr algn="just">
              <a:lnSpc>
                <a:spcPct val="150000"/>
              </a:lnSpc>
              <a:buNone/>
            </a:pPr>
            <a:r>
              <a:rPr lang="fr-FR" sz="1400" dirty="0" smtClean="0">
                <a:latin typeface="Garamond" pitchFamily="18" charset="0"/>
              </a:rPr>
              <a:t>Financement via fonds d’investissement 	</a:t>
            </a:r>
            <a:r>
              <a:rPr lang="fr-FR" sz="1400" dirty="0" smtClean="0">
                <a:latin typeface="Garamond" pitchFamily="18" charset="0"/>
              </a:rPr>
              <a:t>			</a:t>
            </a:r>
            <a:r>
              <a:rPr lang="fr-FR" sz="1400" dirty="0" smtClean="0">
                <a:latin typeface="Garamond" pitchFamily="18" charset="0"/>
              </a:rPr>
              <a:t>10-11</a:t>
            </a:r>
            <a:endParaRPr lang="fr-FR" sz="1400" dirty="0" smtClean="0">
              <a:latin typeface="Garamond" pitchFamily="18" charset="0"/>
            </a:endParaRPr>
          </a:p>
          <a:p>
            <a:pPr algn="just">
              <a:lnSpc>
                <a:spcPct val="150000"/>
              </a:lnSpc>
              <a:buNone/>
            </a:pPr>
            <a:r>
              <a:rPr lang="fr-FR" sz="1400" dirty="0" smtClean="0">
                <a:latin typeface="Garamond" pitchFamily="18" charset="0"/>
              </a:rPr>
              <a:t>Le </a:t>
            </a:r>
            <a:r>
              <a:rPr lang="fr-FR" sz="1400" dirty="0" smtClean="0">
                <a:latin typeface="Garamond" pitchFamily="18" charset="0"/>
              </a:rPr>
              <a:t>fonds Okoumé						</a:t>
            </a:r>
            <a:r>
              <a:rPr lang="fr-FR" sz="1400" dirty="0" smtClean="0">
                <a:latin typeface="Garamond" pitchFamily="18" charset="0"/>
              </a:rPr>
              <a:t>12-13</a:t>
            </a:r>
            <a:endParaRPr lang="fr-FR" sz="1400" dirty="0" smtClean="0">
              <a:latin typeface="Garamond" pitchFamily="18" charset="0"/>
            </a:endParaRPr>
          </a:p>
          <a:p>
            <a:pPr algn="just">
              <a:lnSpc>
                <a:spcPct val="150000"/>
              </a:lnSpc>
              <a:buNone/>
            </a:pPr>
            <a:r>
              <a:rPr lang="fr-FR" sz="1200" dirty="0" smtClean="0">
                <a:latin typeface="Garamond" pitchFamily="18" charset="0"/>
              </a:rPr>
              <a:t>	</a:t>
            </a: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
        <p:nvSpPr>
          <p:cNvPr id="12"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5696" y="260648"/>
            <a:ext cx="6851104" cy="504056"/>
          </a:xfrm>
        </p:spPr>
        <p:txBody>
          <a:bodyPr>
            <a:normAutofit/>
          </a:bodyPr>
          <a:lstStyle/>
          <a:p>
            <a:pPr algn="r"/>
            <a:r>
              <a:rPr lang="fr-FR" sz="2500" b="1" dirty="0" smtClean="0">
                <a:latin typeface="Garamond" pitchFamily="18" charset="0"/>
              </a:rPr>
              <a:t>Profil </a:t>
            </a:r>
            <a:endParaRPr lang="fr-FR" sz="2500" b="1" dirty="0">
              <a:latin typeface="Garamond" pitchFamily="18" charset="0"/>
            </a:endParaRPr>
          </a:p>
        </p:txBody>
      </p:sp>
      <p:sp>
        <p:nvSpPr>
          <p:cNvPr id="3" name="Espace réservé du contenu 2"/>
          <p:cNvSpPr>
            <a:spLocks noGrp="1"/>
          </p:cNvSpPr>
          <p:nvPr>
            <p:ph idx="1"/>
          </p:nvPr>
        </p:nvSpPr>
        <p:spPr>
          <a:xfrm>
            <a:off x="428596" y="857232"/>
            <a:ext cx="8501122" cy="5643602"/>
          </a:xfrm>
        </p:spPr>
        <p:txBody>
          <a:bodyPr>
            <a:noAutofit/>
          </a:bodyPr>
          <a:lstStyle/>
          <a:p>
            <a:pPr algn="just">
              <a:buNone/>
            </a:pPr>
            <a:r>
              <a:rPr lang="fr-FR" sz="1500" dirty="0" smtClean="0">
                <a:latin typeface="Garamond" pitchFamily="18" charset="0"/>
              </a:rPr>
              <a:t>	</a:t>
            </a:r>
            <a:r>
              <a:rPr lang="fr-FR" sz="2400" dirty="0" smtClean="0">
                <a:latin typeface="Garamond" pitchFamily="18" charset="0"/>
              </a:rPr>
              <a:t>La CDC est une institution financière créée sous la forme d’un établissement public à caractère industriel et commercial par l’ordonnance n°24/PR/2010 du 12 août 2010, ratifiée par la loi n°45/2010 du 12 janvier 2011.</a:t>
            </a:r>
          </a:p>
          <a:p>
            <a:pPr marL="533400" indent="-355600" algn="just">
              <a:buFont typeface="Wingdings" pitchFamily="2" charset="2"/>
              <a:buChar char="§"/>
            </a:pPr>
            <a:endParaRPr lang="fr-FR" sz="1000" dirty="0" smtClean="0">
              <a:latin typeface="Garamond" pitchFamily="18" charset="0"/>
            </a:endParaRPr>
          </a:p>
          <a:p>
            <a:pPr marL="266700" indent="-177800" algn="just">
              <a:buFont typeface="Wingdings" pitchFamily="2" charset="2"/>
              <a:buChar char="§"/>
            </a:pPr>
            <a:r>
              <a:rPr lang="fr-FR" sz="2200" dirty="0" smtClean="0">
                <a:latin typeface="Garamond" pitchFamily="18" charset="0"/>
              </a:rPr>
              <a:t>Elle jouit d’une autonomie de gestion administrative et financière. Elle est sous la tutelle du Ministère de l’Economie, de l’Emploi et du Développement durable.</a:t>
            </a:r>
          </a:p>
          <a:p>
            <a:pPr marL="266700" indent="-177800" algn="just">
              <a:buFont typeface="Wingdings" pitchFamily="2" charset="2"/>
              <a:buChar char="§"/>
            </a:pPr>
            <a:endParaRPr lang="fr-FR" sz="1000" dirty="0" smtClean="0">
              <a:latin typeface="Garamond" pitchFamily="18" charset="0"/>
            </a:endParaRPr>
          </a:p>
          <a:p>
            <a:pPr marL="266700" indent="-177800" algn="just">
              <a:buFont typeface="Wingdings" pitchFamily="2" charset="2"/>
              <a:buChar char="§"/>
            </a:pPr>
            <a:r>
              <a:rPr lang="fr-FR" sz="2200" dirty="0" smtClean="0">
                <a:latin typeface="Garamond" pitchFamily="18" charset="0"/>
              </a:rPr>
              <a:t>Elle se définit comme un investisseur canalisant l’épargne institutionnelle en encours à long terme et contribuant à la dynamisation et au développement des secteurs financiers et sociaux.</a:t>
            </a:r>
          </a:p>
          <a:p>
            <a:pPr marL="266700" indent="-177800" algn="just">
              <a:buFont typeface="Wingdings" pitchFamily="2" charset="2"/>
              <a:buChar char="§"/>
            </a:pPr>
            <a:endParaRPr lang="fr-FR" sz="1000" dirty="0" smtClean="0">
              <a:latin typeface="Garamond" pitchFamily="18" charset="0"/>
            </a:endParaRPr>
          </a:p>
          <a:p>
            <a:pPr marL="266700" indent="-177800" algn="just">
              <a:buFont typeface="Wingdings" pitchFamily="2" charset="2"/>
              <a:buChar char="§"/>
            </a:pPr>
            <a:r>
              <a:rPr lang="fr-FR" sz="2200" dirty="0" smtClean="0">
                <a:latin typeface="Garamond" pitchFamily="18" charset="0"/>
              </a:rPr>
              <a:t>Elle est administrée par une Direction Générale dont la gestion est contrôlée par un Conseil d’administration (ordonnance n°016/PR du 21 février 2013). La gestion comptable et financière est assurée par un Caissier Général</a:t>
            </a:r>
            <a:r>
              <a:rPr lang="fr-FR" sz="2200" dirty="0" smtClean="0">
                <a:latin typeface="Garamond" pitchFamily="18" charset="0"/>
              </a:rPr>
              <a:t>.</a:t>
            </a:r>
            <a:endParaRPr lang="fr-FR" sz="2200" dirty="0" smtClean="0">
              <a:latin typeface="Garamond" pitchFamily="18" charset="0"/>
            </a:endParaRP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7164288" y="6525344"/>
            <a:ext cx="1728192"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5696" y="260648"/>
            <a:ext cx="6851104" cy="504056"/>
          </a:xfrm>
        </p:spPr>
        <p:txBody>
          <a:bodyPr>
            <a:normAutofit/>
          </a:bodyPr>
          <a:lstStyle/>
          <a:p>
            <a:pPr algn="r"/>
            <a:r>
              <a:rPr lang="fr-FR" sz="2500" b="1" dirty="0" smtClean="0">
                <a:latin typeface="Garamond" pitchFamily="18" charset="0"/>
              </a:rPr>
              <a:t>Missions </a:t>
            </a:r>
            <a:endParaRPr lang="fr-FR" sz="2500" b="1" dirty="0">
              <a:latin typeface="Garamond" pitchFamily="18" charset="0"/>
            </a:endParaRPr>
          </a:p>
        </p:txBody>
      </p:sp>
      <p:sp>
        <p:nvSpPr>
          <p:cNvPr id="3" name="Espace réservé du contenu 2"/>
          <p:cNvSpPr>
            <a:spLocks noGrp="1"/>
          </p:cNvSpPr>
          <p:nvPr>
            <p:ph idx="1"/>
          </p:nvPr>
        </p:nvSpPr>
        <p:spPr>
          <a:xfrm>
            <a:off x="323528" y="980728"/>
            <a:ext cx="8534752" cy="5328592"/>
          </a:xfrm>
        </p:spPr>
        <p:txBody>
          <a:bodyPr>
            <a:noAutofit/>
          </a:bodyPr>
          <a:lstStyle/>
          <a:p>
            <a:pPr algn="just">
              <a:buNone/>
            </a:pPr>
            <a:r>
              <a:rPr lang="fr-FR" sz="1500" dirty="0" smtClean="0">
                <a:latin typeface="Garamond" pitchFamily="18" charset="0"/>
              </a:rPr>
              <a:t>	</a:t>
            </a:r>
            <a:r>
              <a:rPr lang="fr-FR" sz="2400" dirty="0" smtClean="0">
                <a:latin typeface="Garamond" pitchFamily="18" charset="0"/>
              </a:rPr>
              <a:t>La Caisse des Dépôts a une mission générale d’appui aux politiques publiques conduites par l’Etat et les collectivités locales en matière de développement. Elle assure quatre grandes fonctions à savoir :</a:t>
            </a:r>
          </a:p>
          <a:p>
            <a:pPr algn="just">
              <a:buNone/>
            </a:pPr>
            <a:endParaRPr lang="fr-FR" sz="1200" dirty="0" smtClean="0">
              <a:latin typeface="Garamond" pitchFamily="18" charset="0"/>
            </a:endParaRPr>
          </a:p>
          <a:p>
            <a:pPr marL="444500" indent="-266700" algn="just">
              <a:buFont typeface="Wingdings" pitchFamily="2" charset="2"/>
              <a:buChar char="§"/>
            </a:pPr>
            <a:r>
              <a:rPr lang="fr-FR" sz="2400" dirty="0" smtClean="0">
                <a:latin typeface="Garamond" pitchFamily="18" charset="0"/>
              </a:rPr>
              <a:t>la sécurité et la rentabilité des fonds qui lui sont confiés en faisant valoir son statut de tiers de confiance ;</a:t>
            </a:r>
          </a:p>
          <a:p>
            <a:pPr marL="444500" indent="-266700" algn="just">
              <a:buFont typeface="Wingdings" pitchFamily="2" charset="2"/>
              <a:buChar char="§"/>
            </a:pPr>
            <a:endParaRPr lang="fr-FR" sz="1200" dirty="0" smtClean="0">
              <a:latin typeface="Garamond" pitchFamily="18" charset="0"/>
            </a:endParaRPr>
          </a:p>
          <a:p>
            <a:pPr marL="444500" indent="-266700" algn="just">
              <a:buFont typeface="Wingdings" pitchFamily="2" charset="2"/>
              <a:buChar char="§"/>
            </a:pPr>
            <a:r>
              <a:rPr lang="fr-FR" sz="2400" dirty="0" smtClean="0">
                <a:latin typeface="Garamond" pitchFamily="18" charset="0"/>
              </a:rPr>
              <a:t>les services « dits bancaires » à sa clientèle dont elle centralise la gestion des fonds sous forme de comptes à vue ;</a:t>
            </a:r>
          </a:p>
          <a:p>
            <a:pPr marL="444500" indent="-266700" algn="just">
              <a:buFont typeface="Wingdings" pitchFamily="2" charset="2"/>
              <a:buChar char="§"/>
            </a:pPr>
            <a:endParaRPr lang="fr-FR" sz="1200" dirty="0" smtClean="0">
              <a:latin typeface="Garamond" pitchFamily="18" charset="0"/>
            </a:endParaRPr>
          </a:p>
          <a:p>
            <a:pPr marL="444500" indent="-266700" algn="just">
              <a:buFont typeface="Wingdings" pitchFamily="2" charset="2"/>
              <a:buChar char="§"/>
            </a:pPr>
            <a:r>
              <a:rPr lang="fr-FR" sz="2400" dirty="0" smtClean="0">
                <a:latin typeface="Garamond" pitchFamily="18" charset="0"/>
              </a:rPr>
              <a:t>le soutien à la création d’entreprise et le financement des secteurs stratégiques, prioritaires et/ou porteurs ;</a:t>
            </a:r>
          </a:p>
          <a:p>
            <a:pPr marL="444500" indent="-266700" algn="just">
              <a:buFont typeface="Wingdings" pitchFamily="2" charset="2"/>
              <a:buChar char="§"/>
            </a:pPr>
            <a:endParaRPr lang="fr-FR" sz="1200" dirty="0" smtClean="0">
              <a:latin typeface="Garamond" pitchFamily="18" charset="0"/>
            </a:endParaRPr>
          </a:p>
          <a:p>
            <a:pPr marL="444500" indent="-266700" algn="just">
              <a:buFont typeface="Wingdings" pitchFamily="2" charset="2"/>
              <a:buChar char="§"/>
            </a:pPr>
            <a:r>
              <a:rPr lang="fr-FR" sz="2400" dirty="0" smtClean="0">
                <a:latin typeface="Garamond" pitchFamily="18" charset="0"/>
              </a:rPr>
              <a:t>l’investissement pour son compte propre ou pour le compte de tiers, notamment en matière de développement territorial.</a:t>
            </a:r>
          </a:p>
          <a:p>
            <a:pPr algn="just">
              <a:buNone/>
            </a:pPr>
            <a:r>
              <a:rPr lang="fr-FR" sz="2400" dirty="0" smtClean="0">
                <a:latin typeface="Garamond" pitchFamily="18" charset="0"/>
              </a:rPr>
              <a:t>	</a:t>
            </a:r>
          </a:p>
          <a:p>
            <a:pPr algn="just">
              <a:buNone/>
            </a:pPr>
            <a:endParaRPr lang="fr-FR" sz="2400" dirty="0" smtClean="0">
              <a:latin typeface="Garamond" pitchFamily="18" charset="0"/>
            </a:endParaRPr>
          </a:p>
          <a:p>
            <a:pPr algn="just">
              <a:buNone/>
            </a:pPr>
            <a:r>
              <a:rPr lang="fr-FR" sz="2400" dirty="0" smtClean="0">
                <a:latin typeface="Garamond" pitchFamily="18" charset="0"/>
              </a:rPr>
              <a:t>	</a:t>
            </a:r>
          </a:p>
          <a:p>
            <a:pPr algn="just">
              <a:buNone/>
            </a:pPr>
            <a:r>
              <a:rPr lang="fr-FR" sz="2400" dirty="0" smtClean="0">
                <a:latin typeface="Garamond" pitchFamily="18" charset="0"/>
              </a:rPr>
              <a:t>	</a:t>
            </a: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5696" y="260648"/>
            <a:ext cx="6851104" cy="504056"/>
          </a:xfrm>
        </p:spPr>
        <p:txBody>
          <a:bodyPr>
            <a:normAutofit/>
          </a:bodyPr>
          <a:lstStyle/>
          <a:p>
            <a:pPr algn="r"/>
            <a:r>
              <a:rPr lang="fr-FR" sz="2500" b="1" dirty="0" smtClean="0">
                <a:latin typeface="Garamond" pitchFamily="18" charset="0"/>
              </a:rPr>
              <a:t>Architecture Métiers</a:t>
            </a:r>
            <a:endParaRPr lang="fr-FR" sz="2500" b="1" dirty="0">
              <a:latin typeface="Garamond" pitchFamily="18" charset="0"/>
            </a:endParaRPr>
          </a:p>
        </p:txBody>
      </p:sp>
      <p:sp>
        <p:nvSpPr>
          <p:cNvPr id="3" name="Espace réservé du contenu 2"/>
          <p:cNvSpPr>
            <a:spLocks noGrp="1"/>
          </p:cNvSpPr>
          <p:nvPr>
            <p:ph idx="1"/>
          </p:nvPr>
        </p:nvSpPr>
        <p:spPr>
          <a:xfrm>
            <a:off x="323528" y="980728"/>
            <a:ext cx="8534752" cy="5328592"/>
          </a:xfrm>
        </p:spPr>
        <p:txBody>
          <a:bodyPr>
            <a:noAutofit/>
          </a:bodyPr>
          <a:lstStyle/>
          <a:p>
            <a:pPr algn="just">
              <a:buNone/>
            </a:pPr>
            <a:r>
              <a:rPr lang="fr-FR" sz="1500" dirty="0" smtClean="0">
                <a:latin typeface="Garamond" pitchFamily="18" charset="0"/>
              </a:rPr>
              <a:t>	</a:t>
            </a:r>
            <a:endParaRPr lang="fr-FR" sz="2400" dirty="0" smtClean="0">
              <a:latin typeface="Garamond" pitchFamily="18" charset="0"/>
            </a:endParaRPr>
          </a:p>
          <a:p>
            <a:pPr algn="just">
              <a:buNone/>
            </a:pPr>
            <a:r>
              <a:rPr lang="fr-FR" sz="2400" dirty="0" smtClean="0">
                <a:latin typeface="Garamond" pitchFamily="18" charset="0"/>
              </a:rPr>
              <a:t>	</a:t>
            </a:r>
          </a:p>
          <a:p>
            <a:pPr algn="just">
              <a:buNone/>
            </a:pPr>
            <a:r>
              <a:rPr lang="fr-FR" sz="2400" dirty="0" smtClean="0">
                <a:latin typeface="Garamond" pitchFamily="18" charset="0"/>
              </a:rPr>
              <a:t>	</a:t>
            </a: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graphicFrame>
        <p:nvGraphicFramePr>
          <p:cNvPr id="12" name="Tableau 11"/>
          <p:cNvGraphicFramePr>
            <a:graphicFrameLocks noGrp="1"/>
          </p:cNvGraphicFramePr>
          <p:nvPr/>
        </p:nvGraphicFramePr>
        <p:xfrm>
          <a:off x="755576" y="1124744"/>
          <a:ext cx="8064897" cy="5151128"/>
        </p:xfrm>
        <a:graphic>
          <a:graphicData uri="http://schemas.openxmlformats.org/drawingml/2006/table">
            <a:tbl>
              <a:tblPr/>
              <a:tblGrid>
                <a:gridCol w="2035067"/>
                <a:gridCol w="1884323"/>
                <a:gridCol w="2234526"/>
                <a:gridCol w="1910981"/>
              </a:tblGrid>
              <a:tr h="688850">
                <a:tc gridSpan="4">
                  <a:txBody>
                    <a:bodyPr/>
                    <a:lstStyle/>
                    <a:p>
                      <a:pPr algn="ctr">
                        <a:lnSpc>
                          <a:spcPct val="115000"/>
                        </a:lnSpc>
                        <a:spcAft>
                          <a:spcPts val="0"/>
                        </a:spcAft>
                      </a:pPr>
                      <a:endParaRPr lang="fr-FR" sz="1200" dirty="0">
                        <a:latin typeface="Calibri"/>
                        <a:ea typeface="Calibri"/>
                        <a:cs typeface="Times New Roman"/>
                      </a:endParaRPr>
                    </a:p>
                    <a:p>
                      <a:pPr algn="ctr">
                        <a:lnSpc>
                          <a:spcPct val="115000"/>
                        </a:lnSpc>
                        <a:spcAft>
                          <a:spcPts val="0"/>
                        </a:spcAft>
                      </a:pPr>
                      <a:r>
                        <a:rPr lang="fr-FR" sz="1600" dirty="0">
                          <a:solidFill>
                            <a:srgbClr val="FFFFFF"/>
                          </a:solidFill>
                          <a:latin typeface="Calibri"/>
                          <a:ea typeface="Calibri"/>
                          <a:cs typeface="Times New Roman"/>
                        </a:rPr>
                        <a:t>Caisse des Dépôts et Consignations</a:t>
                      </a:r>
                      <a:endParaRPr lang="fr-FR" sz="1600" dirty="0">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fr-FR"/>
                    </a:p>
                  </a:txBody>
                  <a:tcPr/>
                </a:tc>
                <a:tc hMerge="1">
                  <a:txBody>
                    <a:bodyPr/>
                    <a:lstStyle/>
                    <a:p>
                      <a:endParaRPr lang="fr-FR"/>
                    </a:p>
                  </a:txBody>
                  <a:tcPr/>
                </a:tc>
                <a:tc hMerge="1">
                  <a:txBody>
                    <a:bodyPr/>
                    <a:lstStyle/>
                    <a:p>
                      <a:endParaRPr lang="fr-FR"/>
                    </a:p>
                  </a:txBody>
                  <a:tcPr/>
                </a:tc>
              </a:tr>
              <a:tr h="344426">
                <a:tc gridSpan="4">
                  <a:txBody>
                    <a:bodyPr/>
                    <a:lstStyle/>
                    <a:p>
                      <a:pPr>
                        <a:lnSpc>
                          <a:spcPct val="115000"/>
                        </a:lnSpc>
                        <a:spcAft>
                          <a:spcPts val="0"/>
                        </a:spcAft>
                      </a:pPr>
                      <a:endParaRPr lang="fr-FR" sz="1600">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fr-FR"/>
                    </a:p>
                  </a:txBody>
                  <a:tcPr/>
                </a:tc>
                <a:tc hMerge="1">
                  <a:txBody>
                    <a:bodyPr/>
                    <a:lstStyle/>
                    <a:p>
                      <a:endParaRPr lang="fr-FR"/>
                    </a:p>
                  </a:txBody>
                  <a:tcPr/>
                </a:tc>
                <a:tc hMerge="1">
                  <a:txBody>
                    <a:bodyPr/>
                    <a:lstStyle/>
                    <a:p>
                      <a:endParaRPr lang="fr-FR"/>
                    </a:p>
                  </a:txBody>
                  <a:tcPr/>
                </a:tc>
              </a:tr>
              <a:tr h="1033276">
                <a:tc>
                  <a:txBody>
                    <a:bodyPr/>
                    <a:lstStyle/>
                    <a:p>
                      <a:pPr algn="ctr">
                        <a:lnSpc>
                          <a:spcPct val="115000"/>
                        </a:lnSpc>
                        <a:spcAft>
                          <a:spcPts val="0"/>
                        </a:spcAft>
                      </a:pPr>
                      <a:r>
                        <a:rPr lang="fr-FR" sz="1600" b="1">
                          <a:latin typeface="Calibri"/>
                          <a:ea typeface="Calibri"/>
                          <a:cs typeface="Times New Roman"/>
                        </a:rPr>
                        <a:t>Métier Mobilisation de l’Epargne et Services bancaires</a:t>
                      </a:r>
                      <a:endParaRPr lang="fr-FR" sz="1600">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w="38100" cap="flat" cmpd="sng" algn="ctr">
                      <a:solidFill>
                        <a:srgbClr val="548DD4"/>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gridSpan="2">
                  <a:txBody>
                    <a:bodyPr/>
                    <a:lstStyle/>
                    <a:p>
                      <a:pPr algn="ctr">
                        <a:lnSpc>
                          <a:spcPct val="115000"/>
                        </a:lnSpc>
                        <a:spcAft>
                          <a:spcPts val="0"/>
                        </a:spcAft>
                      </a:pPr>
                      <a:r>
                        <a:rPr lang="fr-FR" sz="1600" b="1" dirty="0">
                          <a:latin typeface="Calibri"/>
                          <a:ea typeface="Calibri"/>
                          <a:cs typeface="Times New Roman"/>
                        </a:rPr>
                        <a:t>Métiers Financiers</a:t>
                      </a:r>
                      <a:endParaRPr lang="fr-FR" sz="1600" dirty="0">
                        <a:latin typeface="Calibri"/>
                        <a:ea typeface="Calibri"/>
                        <a:cs typeface="Times New Roman"/>
                      </a:endParaRPr>
                    </a:p>
                  </a:txBody>
                  <a:tcPr marL="68580" marR="68580" marT="0" marB="0">
                    <a:lnL w="38100" cap="flat" cmpd="sng" algn="ctr">
                      <a:solidFill>
                        <a:srgbClr val="548DD4"/>
                      </a:solidFill>
                      <a:prstDash val="solid"/>
                      <a:round/>
                      <a:headEnd type="none" w="med" len="med"/>
                      <a:tailEnd type="none" w="med" len="med"/>
                    </a:lnL>
                    <a:lnR w="38100" cap="flat" cmpd="sng" algn="ctr">
                      <a:solidFill>
                        <a:srgbClr val="548DD4"/>
                      </a:solidFill>
                      <a:prstDash val="solid"/>
                      <a:round/>
                      <a:headEnd type="none" w="med" len="med"/>
                      <a:tailEnd type="none" w="med" len="med"/>
                    </a:lnR>
                    <a:lnT w="12700" cap="flat" cmpd="sng" algn="ctr">
                      <a:solidFill>
                        <a:srgbClr val="7BA0CD"/>
                      </a:solidFill>
                      <a:prstDash val="solid"/>
                      <a:round/>
                      <a:headEnd type="none" w="med" len="med"/>
                      <a:tailEnd type="none" w="med" len="med"/>
                    </a:lnT>
                    <a:lnB w="38100" cap="flat" cmpd="sng" algn="ctr">
                      <a:solidFill>
                        <a:srgbClr val="548DD4"/>
                      </a:solidFill>
                      <a:prstDash val="solid"/>
                      <a:round/>
                      <a:headEnd type="none" w="med" len="med"/>
                      <a:tailEnd type="none" w="med" len="med"/>
                    </a:lnB>
                  </a:tcPr>
                </a:tc>
                <a:tc hMerge="1">
                  <a:txBody>
                    <a:bodyPr/>
                    <a:lstStyle/>
                    <a:p>
                      <a:endParaRPr lang="fr-FR"/>
                    </a:p>
                  </a:txBody>
                  <a:tcPr/>
                </a:tc>
                <a:tc>
                  <a:txBody>
                    <a:bodyPr/>
                    <a:lstStyle/>
                    <a:p>
                      <a:pPr algn="ctr">
                        <a:lnSpc>
                          <a:spcPct val="115000"/>
                        </a:lnSpc>
                        <a:spcAft>
                          <a:spcPts val="0"/>
                        </a:spcAft>
                      </a:pPr>
                      <a:r>
                        <a:rPr lang="fr-FR" sz="1600" b="1">
                          <a:latin typeface="Calibri"/>
                          <a:ea typeface="Calibri"/>
                          <a:cs typeface="Times New Roman"/>
                        </a:rPr>
                        <a:t>Métiers opérationnels</a:t>
                      </a:r>
                      <a:endParaRPr lang="fr-FR" sz="1600">
                        <a:latin typeface="Calibri"/>
                        <a:ea typeface="Calibri"/>
                        <a:cs typeface="Times New Roman"/>
                      </a:endParaRPr>
                    </a:p>
                  </a:txBody>
                  <a:tcPr marL="68580" marR="68580" marT="0" marB="0">
                    <a:lnL w="38100" cap="flat" cmpd="sng" algn="ctr">
                      <a:solidFill>
                        <a:srgbClr val="548DD4"/>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3005546">
                <a:tc>
                  <a:txBody>
                    <a:bodyPr/>
                    <a:lstStyle/>
                    <a:p>
                      <a:pPr>
                        <a:lnSpc>
                          <a:spcPct val="115000"/>
                        </a:lnSpc>
                        <a:spcAft>
                          <a:spcPts val="0"/>
                        </a:spcAft>
                      </a:pPr>
                      <a:endParaRPr lang="fr-FR" sz="16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smtClean="0">
                          <a:latin typeface="Calibri"/>
                          <a:ea typeface="Calibri"/>
                          <a:cs typeface="Times New Roman"/>
                        </a:rPr>
                        <a:t>Consignations</a:t>
                      </a:r>
                    </a:p>
                    <a:p>
                      <a:pPr marL="177800" indent="-177800">
                        <a:lnSpc>
                          <a:spcPct val="115000"/>
                        </a:lnSpc>
                        <a:spcAft>
                          <a:spcPts val="0"/>
                        </a:spcAft>
                        <a:buFont typeface="Wingdings" pitchFamily="2" charset="2"/>
                        <a:buChar char="§"/>
                      </a:pPr>
                      <a:endParaRPr lang="fr-FR" sz="8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smtClean="0">
                          <a:latin typeface="Calibri"/>
                          <a:ea typeface="Calibri"/>
                          <a:cs typeface="Times New Roman"/>
                        </a:rPr>
                        <a:t>Cautionnements</a:t>
                      </a:r>
                    </a:p>
                    <a:p>
                      <a:pPr marL="177800" indent="-177800">
                        <a:lnSpc>
                          <a:spcPct val="115000"/>
                        </a:lnSpc>
                        <a:spcAft>
                          <a:spcPts val="0"/>
                        </a:spcAft>
                        <a:buFont typeface="Wingdings" pitchFamily="2" charset="2"/>
                        <a:buChar char="§"/>
                      </a:pPr>
                      <a:endParaRPr lang="fr-FR" sz="8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a:latin typeface="Calibri"/>
                          <a:ea typeface="Calibri"/>
                          <a:cs typeface="Times New Roman"/>
                        </a:rPr>
                        <a:t>Epargne </a:t>
                      </a:r>
                      <a:r>
                        <a:rPr lang="fr-FR" sz="1600" dirty="0" smtClean="0">
                          <a:latin typeface="Calibri"/>
                          <a:ea typeface="Calibri"/>
                          <a:cs typeface="Times New Roman"/>
                        </a:rPr>
                        <a:t>réglementée</a:t>
                      </a:r>
                    </a:p>
                    <a:p>
                      <a:pPr marL="177800" indent="-177800">
                        <a:lnSpc>
                          <a:spcPct val="115000"/>
                        </a:lnSpc>
                        <a:spcAft>
                          <a:spcPts val="0"/>
                        </a:spcAft>
                        <a:buFont typeface="Wingdings" pitchFamily="2" charset="2"/>
                        <a:buChar char="§"/>
                      </a:pPr>
                      <a:endParaRPr lang="fr-FR" sz="8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a:latin typeface="Calibri"/>
                          <a:ea typeface="Calibri"/>
                          <a:cs typeface="Times New Roman"/>
                        </a:rPr>
                        <a:t>Activités </a:t>
                      </a:r>
                      <a:r>
                        <a:rPr lang="fr-FR" sz="1600" dirty="0" smtClean="0">
                          <a:latin typeface="Calibri"/>
                          <a:ea typeface="Calibri"/>
                          <a:cs typeface="Times New Roman"/>
                        </a:rPr>
                        <a:t>« dites » bancaires </a:t>
                      </a:r>
                      <a:r>
                        <a:rPr lang="fr-FR" sz="1600" dirty="0">
                          <a:latin typeface="Calibri"/>
                          <a:ea typeface="Calibri"/>
                          <a:cs typeface="Times New Roman"/>
                        </a:rPr>
                        <a:t>réglementées</a:t>
                      </a:r>
                    </a:p>
                  </a:txBody>
                  <a:tcPr marL="68580" marR="68580" marT="0" marB="0">
                    <a:lnL w="12700" cap="flat" cmpd="sng" algn="ctr">
                      <a:solidFill>
                        <a:srgbClr val="7BA0CD"/>
                      </a:solidFill>
                      <a:prstDash val="solid"/>
                      <a:round/>
                      <a:headEnd type="none" w="med" len="med"/>
                      <a:tailEnd type="none" w="med" len="med"/>
                    </a:lnL>
                    <a:lnR w="38100" cap="flat" cmpd="sng" algn="ctr">
                      <a:solidFill>
                        <a:srgbClr val="548DD4"/>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Aft>
                          <a:spcPts val="0"/>
                        </a:spcAft>
                      </a:pPr>
                      <a:endParaRPr lang="fr-FR" sz="1600" dirty="0">
                        <a:latin typeface="Calibri"/>
                        <a:ea typeface="Calibri"/>
                        <a:cs typeface="Times New Roman"/>
                      </a:endParaRPr>
                    </a:p>
                    <a:p>
                      <a:pPr>
                        <a:lnSpc>
                          <a:spcPct val="115000"/>
                        </a:lnSpc>
                        <a:spcAft>
                          <a:spcPts val="0"/>
                        </a:spcAft>
                      </a:pPr>
                      <a:r>
                        <a:rPr lang="fr-FR" sz="1600" dirty="0">
                          <a:latin typeface="Calibri"/>
                          <a:ea typeface="Calibri"/>
                          <a:cs typeface="Times New Roman"/>
                        </a:rPr>
                        <a:t>Investissements financiers : </a:t>
                      </a:r>
                      <a:endParaRPr lang="fr-FR" sz="1600" dirty="0" smtClean="0">
                        <a:latin typeface="Calibri"/>
                        <a:ea typeface="Calibri"/>
                        <a:cs typeface="Times New Roman"/>
                      </a:endParaRPr>
                    </a:p>
                    <a:p>
                      <a:pPr>
                        <a:lnSpc>
                          <a:spcPct val="115000"/>
                        </a:lnSpc>
                        <a:spcAft>
                          <a:spcPts val="0"/>
                        </a:spcAft>
                      </a:pPr>
                      <a:endParaRPr lang="fr-FR" sz="8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a:latin typeface="Calibri"/>
                          <a:ea typeface="Calibri"/>
                          <a:cs typeface="Times New Roman"/>
                        </a:rPr>
                        <a:t>prises de </a:t>
                      </a:r>
                      <a:r>
                        <a:rPr lang="fr-FR" sz="1600" dirty="0" smtClean="0">
                          <a:latin typeface="Calibri"/>
                          <a:ea typeface="Calibri"/>
                          <a:cs typeface="Times New Roman"/>
                        </a:rPr>
                        <a:t>participation</a:t>
                      </a:r>
                    </a:p>
                    <a:p>
                      <a:pPr marL="177800" indent="-177800">
                        <a:lnSpc>
                          <a:spcPct val="115000"/>
                        </a:lnSpc>
                        <a:spcAft>
                          <a:spcPts val="0"/>
                        </a:spcAft>
                        <a:buFont typeface="Wingdings" pitchFamily="2" charset="2"/>
                        <a:buChar char="§"/>
                      </a:pPr>
                      <a:endParaRPr lang="fr-FR" sz="800" dirty="0">
                        <a:latin typeface="Calibri"/>
                        <a:ea typeface="Calibri"/>
                        <a:cs typeface="Times New Roman"/>
                      </a:endParaRPr>
                    </a:p>
                    <a:p>
                      <a:pPr marL="177800" indent="-177800">
                        <a:lnSpc>
                          <a:spcPct val="115000"/>
                        </a:lnSpc>
                        <a:spcAft>
                          <a:spcPts val="0"/>
                        </a:spcAft>
                        <a:buFont typeface="Wingdings" pitchFamily="2" charset="2"/>
                        <a:buChar char="§"/>
                      </a:pPr>
                      <a:r>
                        <a:rPr lang="fr-FR" sz="1600" dirty="0">
                          <a:latin typeface="Calibri"/>
                          <a:ea typeface="Calibri"/>
                          <a:cs typeface="Times New Roman"/>
                        </a:rPr>
                        <a:t>titres </a:t>
                      </a:r>
                      <a:r>
                        <a:rPr lang="fr-FR" sz="1600" dirty="0" smtClean="0">
                          <a:latin typeface="Calibri"/>
                          <a:ea typeface="Calibri"/>
                          <a:cs typeface="Times New Roman"/>
                        </a:rPr>
                        <a:t>obligataires</a:t>
                      </a:r>
                    </a:p>
                    <a:p>
                      <a:pPr marL="177800" indent="-177800">
                        <a:lnSpc>
                          <a:spcPct val="115000"/>
                        </a:lnSpc>
                        <a:spcAft>
                          <a:spcPts val="0"/>
                        </a:spcAft>
                        <a:buFont typeface="Wingdings" pitchFamily="2" charset="2"/>
                        <a:buChar char="§"/>
                      </a:pPr>
                      <a:endParaRPr lang="fr-FR" sz="800" dirty="0" smtClean="0">
                        <a:latin typeface="Calibri"/>
                        <a:ea typeface="Calibri"/>
                        <a:cs typeface="Times New Roman"/>
                      </a:endParaRPr>
                    </a:p>
                  </a:txBody>
                  <a:tcPr marL="68580" marR="68580" marT="0" marB="0">
                    <a:lnL w="38100" cap="flat" cmpd="sng" algn="ctr">
                      <a:solidFill>
                        <a:srgbClr val="548DD4"/>
                      </a:solidFill>
                      <a:prstDash val="solid"/>
                      <a:round/>
                      <a:headEnd type="none" w="med" len="med"/>
                      <a:tailEnd type="none" w="med" len="med"/>
                    </a:lnL>
                    <a:lnR w="38100" cap="flat" cmpd="sng" algn="ctr">
                      <a:solidFill>
                        <a:srgbClr val="548DD4"/>
                      </a:solidFill>
                      <a:prstDash val="solid"/>
                      <a:round/>
                      <a:headEnd type="none" w="med" len="med"/>
                      <a:tailEnd type="none" w="med" len="med"/>
                    </a:lnR>
                    <a:lnT w="38100" cap="flat" cmpd="sng" algn="ctr">
                      <a:solidFill>
                        <a:srgbClr val="548DD4"/>
                      </a:solidFill>
                      <a:prstDash val="solid"/>
                      <a:round/>
                      <a:headEnd type="none" w="med" len="med"/>
                      <a:tailEnd type="none" w="med" len="med"/>
                    </a:lnT>
                    <a:lnB w="38100" cap="flat" cmpd="sng" algn="ctr">
                      <a:solidFill>
                        <a:srgbClr val="548DD4"/>
                      </a:solidFill>
                      <a:prstDash val="solid"/>
                      <a:round/>
                      <a:headEnd type="none" w="med" len="med"/>
                      <a:tailEnd type="none" w="med" len="med"/>
                    </a:lnB>
                    <a:solidFill>
                      <a:srgbClr val="D3DFEE"/>
                    </a:solidFill>
                  </a:tcPr>
                </a:tc>
                <a:tc>
                  <a:txBody>
                    <a:bodyPr/>
                    <a:lstStyle/>
                    <a:p>
                      <a:pPr>
                        <a:lnSpc>
                          <a:spcPct val="115000"/>
                        </a:lnSpc>
                        <a:spcAft>
                          <a:spcPts val="0"/>
                        </a:spcAft>
                      </a:pPr>
                      <a:endParaRPr lang="fr-FR" sz="1600" dirty="0">
                        <a:latin typeface="Calibri"/>
                        <a:ea typeface="Calibri"/>
                        <a:cs typeface="Times New Roman"/>
                      </a:endParaRPr>
                    </a:p>
                    <a:p>
                      <a:pPr>
                        <a:lnSpc>
                          <a:spcPct val="115000"/>
                        </a:lnSpc>
                        <a:spcAft>
                          <a:spcPts val="0"/>
                        </a:spcAft>
                      </a:pPr>
                      <a:r>
                        <a:rPr lang="fr-FR" sz="1600" dirty="0" smtClean="0">
                          <a:latin typeface="Calibri"/>
                          <a:ea typeface="Calibri"/>
                          <a:cs typeface="Times New Roman"/>
                        </a:rPr>
                        <a:t>Financement et Titres </a:t>
                      </a:r>
                      <a:r>
                        <a:rPr lang="fr-FR" sz="1600" dirty="0">
                          <a:latin typeface="Calibri"/>
                          <a:ea typeface="Calibri"/>
                          <a:cs typeface="Times New Roman"/>
                        </a:rPr>
                        <a:t>de </a:t>
                      </a:r>
                      <a:r>
                        <a:rPr lang="fr-FR" sz="1600" dirty="0" smtClean="0">
                          <a:latin typeface="Calibri"/>
                          <a:ea typeface="Calibri"/>
                          <a:cs typeface="Times New Roman"/>
                        </a:rPr>
                        <a:t>placement :</a:t>
                      </a:r>
                    </a:p>
                    <a:p>
                      <a:pPr>
                        <a:lnSpc>
                          <a:spcPct val="115000"/>
                        </a:lnSpc>
                        <a:spcAft>
                          <a:spcPts val="0"/>
                        </a:spcAft>
                      </a:pPr>
                      <a:endParaRPr lang="fr-FR" sz="1600" dirty="0" smtClean="0">
                        <a:latin typeface="Calibri"/>
                        <a:ea typeface="Calibri"/>
                        <a:cs typeface="Times New Roman"/>
                      </a:endParaRPr>
                    </a:p>
                    <a:p>
                      <a:pPr marL="177800" marR="0" indent="-177800" algn="l" defTabSz="914400" rtl="0" eaLnBrk="1" fontAlgn="auto" latinLnBrk="0" hangingPunct="1">
                        <a:lnSpc>
                          <a:spcPct val="115000"/>
                        </a:lnSpc>
                        <a:spcBef>
                          <a:spcPts val="0"/>
                        </a:spcBef>
                        <a:spcAft>
                          <a:spcPts val="0"/>
                        </a:spcAft>
                        <a:buClrTx/>
                        <a:buSzTx/>
                        <a:buFont typeface="Wingdings" pitchFamily="2" charset="2"/>
                        <a:buChar char="§"/>
                        <a:tabLst/>
                        <a:defRPr/>
                      </a:pPr>
                      <a:r>
                        <a:rPr lang="fr-FR" sz="1600" dirty="0" smtClean="0">
                          <a:latin typeface="+mn-lt"/>
                          <a:ea typeface="Calibri"/>
                          <a:cs typeface="Times New Roman"/>
                        </a:rPr>
                        <a:t>financement des projets</a:t>
                      </a:r>
                      <a:r>
                        <a:rPr lang="fr-FR" sz="1600" baseline="0" dirty="0" smtClean="0">
                          <a:latin typeface="+mn-lt"/>
                          <a:ea typeface="Calibri"/>
                          <a:cs typeface="Times New Roman"/>
                        </a:rPr>
                        <a:t> y compris des collectivités locales</a:t>
                      </a:r>
                    </a:p>
                    <a:p>
                      <a:pPr marL="177800" marR="0" indent="-177800" algn="l" defTabSz="914400" rtl="0" eaLnBrk="1" fontAlgn="auto" latinLnBrk="0" hangingPunct="1">
                        <a:lnSpc>
                          <a:spcPct val="115000"/>
                        </a:lnSpc>
                        <a:spcBef>
                          <a:spcPts val="0"/>
                        </a:spcBef>
                        <a:spcAft>
                          <a:spcPts val="0"/>
                        </a:spcAft>
                        <a:buClrTx/>
                        <a:buSzTx/>
                        <a:buFont typeface="Wingdings" pitchFamily="2" charset="2"/>
                        <a:buChar char="§"/>
                        <a:tabLst/>
                        <a:defRPr/>
                      </a:pPr>
                      <a:endParaRPr lang="fr-FR" sz="1600" baseline="0" dirty="0" smtClean="0">
                        <a:latin typeface="+mn-lt"/>
                        <a:ea typeface="Calibri"/>
                        <a:cs typeface="Times New Roman"/>
                      </a:endParaRPr>
                    </a:p>
                    <a:p>
                      <a:pPr marL="177800" marR="0" indent="-177800" algn="l" defTabSz="914400" rtl="0" eaLnBrk="1" fontAlgn="auto" latinLnBrk="0" hangingPunct="1">
                        <a:lnSpc>
                          <a:spcPct val="115000"/>
                        </a:lnSpc>
                        <a:spcBef>
                          <a:spcPts val="0"/>
                        </a:spcBef>
                        <a:spcAft>
                          <a:spcPts val="0"/>
                        </a:spcAft>
                        <a:buClrTx/>
                        <a:buSzTx/>
                        <a:buFont typeface="Wingdings" pitchFamily="2" charset="2"/>
                        <a:buChar char="§"/>
                        <a:tabLst/>
                        <a:defRPr/>
                      </a:pPr>
                      <a:r>
                        <a:rPr lang="fr-FR" sz="1600" baseline="0" dirty="0" smtClean="0">
                          <a:latin typeface="+mn-lt"/>
                          <a:ea typeface="Calibri"/>
                          <a:cs typeface="Times New Roman"/>
                        </a:rPr>
                        <a:t>placements à court terme, etc.</a:t>
                      </a:r>
                      <a:endParaRPr lang="fr-FR" sz="1600" dirty="0" smtClean="0">
                        <a:latin typeface="+mn-lt"/>
                        <a:ea typeface="Calibri"/>
                        <a:cs typeface="Times New Roman"/>
                      </a:endParaRPr>
                    </a:p>
                    <a:p>
                      <a:pPr>
                        <a:lnSpc>
                          <a:spcPct val="115000"/>
                        </a:lnSpc>
                        <a:spcAft>
                          <a:spcPts val="0"/>
                        </a:spcAft>
                      </a:pPr>
                      <a:endParaRPr lang="fr-FR" sz="1600" dirty="0">
                        <a:latin typeface="Calibri"/>
                        <a:ea typeface="Calibri"/>
                        <a:cs typeface="Times New Roman"/>
                      </a:endParaRPr>
                    </a:p>
                  </a:txBody>
                  <a:tcPr marL="68580" marR="68580" marT="0" marB="0">
                    <a:lnL w="38100" cap="flat" cmpd="sng" algn="ctr">
                      <a:solidFill>
                        <a:srgbClr val="548DD4"/>
                      </a:solidFill>
                      <a:prstDash val="solid"/>
                      <a:round/>
                      <a:headEnd type="none" w="med" len="med"/>
                      <a:tailEnd type="none" w="med" len="med"/>
                    </a:lnL>
                    <a:lnR w="38100" cap="flat" cmpd="sng" algn="ctr">
                      <a:solidFill>
                        <a:srgbClr val="548DD4"/>
                      </a:solidFill>
                      <a:prstDash val="solid"/>
                      <a:round/>
                      <a:headEnd type="none" w="med" len="med"/>
                      <a:tailEnd type="none" w="med" len="med"/>
                    </a:lnR>
                    <a:lnT w="38100" cap="flat" cmpd="sng" algn="ctr">
                      <a:solidFill>
                        <a:srgbClr val="548DD4"/>
                      </a:solidFill>
                      <a:prstDash val="solid"/>
                      <a:round/>
                      <a:headEnd type="none" w="med" len="med"/>
                      <a:tailEnd type="none" w="med" len="med"/>
                    </a:lnT>
                    <a:lnB w="38100" cap="flat" cmpd="sng" algn="ctr">
                      <a:solidFill>
                        <a:srgbClr val="548DD4"/>
                      </a:solidFill>
                      <a:prstDash val="solid"/>
                      <a:round/>
                      <a:headEnd type="none" w="med" len="med"/>
                      <a:tailEnd type="none" w="med" len="med"/>
                    </a:lnB>
                    <a:solidFill>
                      <a:srgbClr val="D3DFEE"/>
                    </a:solidFill>
                  </a:tcPr>
                </a:tc>
                <a:tc>
                  <a:txBody>
                    <a:bodyPr/>
                    <a:lstStyle/>
                    <a:p>
                      <a:pPr>
                        <a:lnSpc>
                          <a:spcPct val="115000"/>
                        </a:lnSpc>
                        <a:spcAft>
                          <a:spcPts val="0"/>
                        </a:spcAft>
                      </a:pPr>
                      <a:endParaRPr lang="fr-FR" sz="1600" dirty="0">
                        <a:latin typeface="Calibri"/>
                        <a:ea typeface="Calibri"/>
                        <a:cs typeface="Times New Roman"/>
                      </a:endParaRPr>
                    </a:p>
                    <a:p>
                      <a:pPr>
                        <a:lnSpc>
                          <a:spcPct val="115000"/>
                        </a:lnSpc>
                        <a:spcAft>
                          <a:spcPts val="0"/>
                        </a:spcAft>
                      </a:pPr>
                      <a:r>
                        <a:rPr lang="fr-FR" sz="1600" dirty="0">
                          <a:latin typeface="Calibri"/>
                          <a:ea typeface="Calibri"/>
                          <a:cs typeface="Times New Roman"/>
                        </a:rPr>
                        <a:t>Développement territorial </a:t>
                      </a:r>
                      <a:r>
                        <a:rPr lang="fr-FR" sz="1600" dirty="0" smtClean="0">
                          <a:latin typeface="Calibri"/>
                          <a:ea typeface="Calibri"/>
                          <a:cs typeface="Times New Roman"/>
                        </a:rPr>
                        <a:t>:</a:t>
                      </a:r>
                    </a:p>
                    <a:p>
                      <a:pPr>
                        <a:lnSpc>
                          <a:spcPct val="115000"/>
                        </a:lnSpc>
                        <a:spcAft>
                          <a:spcPts val="0"/>
                        </a:spcAft>
                      </a:pPr>
                      <a:endParaRPr lang="fr-FR" sz="1000" dirty="0" smtClean="0">
                        <a:latin typeface="Calibri"/>
                        <a:ea typeface="Calibri"/>
                        <a:cs typeface="Times New Roman"/>
                      </a:endParaRPr>
                    </a:p>
                    <a:p>
                      <a:pPr marL="177800" indent="-177800">
                        <a:lnSpc>
                          <a:spcPct val="115000"/>
                        </a:lnSpc>
                        <a:spcAft>
                          <a:spcPts val="0"/>
                        </a:spcAft>
                        <a:buFont typeface="Wingdings" pitchFamily="2" charset="2"/>
                        <a:buChar char="§"/>
                      </a:pPr>
                      <a:r>
                        <a:rPr lang="fr-FR" sz="1600" dirty="0" smtClean="0">
                          <a:latin typeface="Calibri"/>
                          <a:ea typeface="Calibri"/>
                          <a:cs typeface="Times New Roman"/>
                        </a:rPr>
                        <a:t>aménagement</a:t>
                      </a:r>
                    </a:p>
                    <a:p>
                      <a:pPr marL="177800" indent="-177800">
                        <a:lnSpc>
                          <a:spcPct val="115000"/>
                        </a:lnSpc>
                        <a:spcAft>
                          <a:spcPts val="0"/>
                        </a:spcAft>
                        <a:buFont typeface="Wingdings" pitchFamily="2" charset="2"/>
                        <a:buChar char="§"/>
                      </a:pPr>
                      <a:endParaRPr lang="fr-FR" sz="800" dirty="0" smtClean="0">
                        <a:latin typeface="Calibri"/>
                        <a:ea typeface="Calibri"/>
                        <a:cs typeface="Times New Roman"/>
                      </a:endParaRPr>
                    </a:p>
                    <a:p>
                      <a:pPr marL="177800" indent="-177800">
                        <a:lnSpc>
                          <a:spcPct val="115000"/>
                        </a:lnSpc>
                        <a:spcAft>
                          <a:spcPts val="0"/>
                        </a:spcAft>
                        <a:buFont typeface="Wingdings" pitchFamily="2" charset="2"/>
                        <a:buChar char="§"/>
                      </a:pPr>
                      <a:r>
                        <a:rPr lang="fr-FR" sz="1600" dirty="0" smtClean="0">
                          <a:latin typeface="Calibri"/>
                          <a:ea typeface="Calibri"/>
                          <a:cs typeface="Times New Roman"/>
                        </a:rPr>
                        <a:t>immobilier</a:t>
                      </a:r>
                    </a:p>
                    <a:p>
                      <a:pPr marL="177800" indent="-177800">
                        <a:lnSpc>
                          <a:spcPct val="115000"/>
                        </a:lnSpc>
                        <a:spcAft>
                          <a:spcPts val="0"/>
                        </a:spcAft>
                        <a:buFont typeface="Wingdings" pitchFamily="2" charset="2"/>
                        <a:buChar char="§"/>
                      </a:pPr>
                      <a:endParaRPr lang="fr-FR" sz="800" dirty="0" smtClean="0">
                        <a:latin typeface="Calibri"/>
                        <a:ea typeface="Calibri"/>
                        <a:cs typeface="Times New Roman"/>
                      </a:endParaRPr>
                    </a:p>
                    <a:p>
                      <a:pPr marL="177800" indent="-177800">
                        <a:lnSpc>
                          <a:spcPct val="115000"/>
                        </a:lnSpc>
                        <a:spcAft>
                          <a:spcPts val="0"/>
                        </a:spcAft>
                        <a:buFont typeface="Wingdings" pitchFamily="2" charset="2"/>
                        <a:buChar char="§"/>
                      </a:pPr>
                      <a:r>
                        <a:rPr lang="fr-FR" sz="1600" dirty="0" smtClean="0">
                          <a:latin typeface="Calibri"/>
                          <a:ea typeface="Calibri"/>
                          <a:cs typeface="Times New Roman"/>
                        </a:rPr>
                        <a:t>conseil </a:t>
                      </a:r>
                      <a:r>
                        <a:rPr lang="fr-FR" sz="1600" dirty="0">
                          <a:latin typeface="Calibri"/>
                          <a:ea typeface="Calibri"/>
                          <a:cs typeface="Times New Roman"/>
                        </a:rPr>
                        <a:t>aux collectivités locales</a:t>
                      </a:r>
                    </a:p>
                  </a:txBody>
                  <a:tcPr marL="68580" marR="68580" marT="0" marB="0">
                    <a:lnL w="38100" cap="flat" cmpd="sng" algn="ctr">
                      <a:solidFill>
                        <a:srgbClr val="548DD4"/>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5696" y="260648"/>
            <a:ext cx="6851104" cy="504056"/>
          </a:xfrm>
        </p:spPr>
        <p:txBody>
          <a:bodyPr>
            <a:normAutofit/>
          </a:bodyPr>
          <a:lstStyle/>
          <a:p>
            <a:pPr algn="r"/>
            <a:r>
              <a:rPr lang="fr-FR" sz="2500" b="1" dirty="0" smtClean="0">
                <a:latin typeface="Garamond" pitchFamily="18" charset="0"/>
              </a:rPr>
              <a:t>Financement des PME-PMI</a:t>
            </a:r>
            <a:endParaRPr lang="fr-FR" sz="2500" b="1" dirty="0">
              <a:latin typeface="Garamond" pitchFamily="18" charset="0"/>
            </a:endParaRPr>
          </a:p>
        </p:txBody>
      </p:sp>
      <p:sp>
        <p:nvSpPr>
          <p:cNvPr id="3" name="Espace réservé du contenu 2"/>
          <p:cNvSpPr>
            <a:spLocks noGrp="1"/>
          </p:cNvSpPr>
          <p:nvPr>
            <p:ph idx="1"/>
          </p:nvPr>
        </p:nvSpPr>
        <p:spPr>
          <a:xfrm>
            <a:off x="323528" y="980728"/>
            <a:ext cx="8534752" cy="5328592"/>
          </a:xfrm>
        </p:spPr>
        <p:txBody>
          <a:bodyPr>
            <a:noAutofit/>
          </a:bodyPr>
          <a:lstStyle/>
          <a:p>
            <a:pPr marL="355600" indent="-266700" algn="just">
              <a:buFont typeface="Wingdings" pitchFamily="2" charset="2"/>
              <a:buChar char="§"/>
            </a:pPr>
            <a:r>
              <a:rPr lang="fr-FR" sz="2400" dirty="0" smtClean="0">
                <a:latin typeface="Garamond" pitchFamily="18" charset="0"/>
              </a:rPr>
              <a:t>La CDC n’est pas une banque, ni un fonds d’investissement et ne peut pas faire d’activité de dette au sens bancaire ;</a:t>
            </a:r>
          </a:p>
          <a:p>
            <a:pPr marL="355600" indent="-266700" algn="just">
              <a:buFont typeface="Wingdings" pitchFamily="2" charset="2"/>
              <a:buChar char="§"/>
            </a:pPr>
            <a:endParaRPr lang="fr-FR" sz="2400" dirty="0" smtClean="0">
              <a:latin typeface="Garamond" pitchFamily="18" charset="0"/>
            </a:endParaRPr>
          </a:p>
          <a:p>
            <a:pPr marL="355600" indent="-266700" algn="just">
              <a:buFont typeface="Wingdings" pitchFamily="2" charset="2"/>
              <a:buChar char="§"/>
            </a:pPr>
            <a:r>
              <a:rPr lang="fr-FR" sz="2200" dirty="0" smtClean="0">
                <a:latin typeface="Garamond" pitchFamily="18" charset="0"/>
              </a:rPr>
              <a:t>La CDC est un investisseur institutionnel. Elle finance les PME </a:t>
            </a:r>
            <a:r>
              <a:rPr lang="fr-FR" sz="2200" dirty="0" smtClean="0">
                <a:latin typeface="Garamond" pitchFamily="18" charset="0"/>
              </a:rPr>
              <a:t>par : </a:t>
            </a:r>
            <a:endParaRPr lang="fr-FR" sz="2200" dirty="0" smtClean="0">
              <a:latin typeface="Garamond" pitchFamily="18" charset="0"/>
            </a:endParaRPr>
          </a:p>
          <a:p>
            <a:pPr marL="355600" indent="-266700" algn="just">
              <a:buFont typeface="Wingdings" pitchFamily="2" charset="2"/>
              <a:buChar char="q"/>
            </a:pPr>
            <a:endParaRPr lang="fr-FR" sz="2400" dirty="0" smtClean="0">
              <a:latin typeface="Garamond" pitchFamily="18" charset="0"/>
            </a:endParaRPr>
          </a:p>
          <a:p>
            <a:pPr marL="755650" lvl="1" indent="-266700" algn="just">
              <a:buFont typeface="Wingdings" pitchFamily="2" charset="2"/>
              <a:buChar char="q"/>
            </a:pPr>
            <a:r>
              <a:rPr lang="fr-FR" sz="2400" dirty="0" smtClean="0">
                <a:latin typeface="Garamond" pitchFamily="18" charset="0"/>
              </a:rPr>
              <a:t>Financements en capital sous forme de prises de participations ;</a:t>
            </a:r>
          </a:p>
          <a:p>
            <a:pPr marL="755650" lvl="1" indent="-266700" algn="just">
              <a:buFont typeface="Wingdings" pitchFamily="2" charset="2"/>
              <a:buChar char="q"/>
            </a:pPr>
            <a:endParaRPr lang="fr-FR" sz="2400" dirty="0" smtClean="0">
              <a:latin typeface="Garamond" pitchFamily="18" charset="0"/>
            </a:endParaRPr>
          </a:p>
          <a:p>
            <a:pPr marL="755650" lvl="1" indent="-266700" algn="just">
              <a:buFont typeface="Wingdings" pitchFamily="2" charset="2"/>
              <a:buChar char="q"/>
            </a:pPr>
            <a:r>
              <a:rPr lang="fr-FR" sz="2400" dirty="0" smtClean="0">
                <a:latin typeface="Garamond" pitchFamily="18" charset="0"/>
              </a:rPr>
              <a:t>Souscriptions aux émissions obligataires privés ;</a:t>
            </a:r>
          </a:p>
          <a:p>
            <a:pPr marL="755650" lvl="1" indent="-266700" algn="just">
              <a:buFont typeface="Wingdings" pitchFamily="2" charset="2"/>
              <a:buChar char="q"/>
            </a:pPr>
            <a:endParaRPr lang="fr-FR" sz="2400" dirty="0" smtClean="0">
              <a:latin typeface="Garamond" pitchFamily="18" charset="0"/>
            </a:endParaRPr>
          </a:p>
          <a:p>
            <a:pPr marL="755650" lvl="1" indent="-266700" algn="just">
              <a:buFont typeface="Wingdings" pitchFamily="2" charset="2"/>
              <a:buChar char="q"/>
            </a:pPr>
            <a:r>
              <a:rPr lang="fr-FR" sz="2400" dirty="0" smtClean="0">
                <a:latin typeface="Garamond" pitchFamily="18" charset="0"/>
              </a:rPr>
              <a:t>Conventions de financement avec le secteur bancaire ;</a:t>
            </a:r>
          </a:p>
          <a:p>
            <a:pPr marL="755650" lvl="1" indent="-266700" algn="just">
              <a:buFont typeface="Wingdings" pitchFamily="2" charset="2"/>
              <a:buChar char="q"/>
            </a:pPr>
            <a:endParaRPr lang="fr-FR" sz="2400" dirty="0" smtClean="0">
              <a:latin typeface="Garamond" pitchFamily="18" charset="0"/>
            </a:endParaRPr>
          </a:p>
          <a:p>
            <a:pPr marL="755650" lvl="1" indent="-266700" algn="just">
              <a:buFont typeface="Wingdings" pitchFamily="2" charset="2"/>
              <a:buChar char="q"/>
            </a:pPr>
            <a:r>
              <a:rPr lang="fr-FR" sz="2400" dirty="0" smtClean="0">
                <a:latin typeface="Garamond" pitchFamily="18" charset="0"/>
              </a:rPr>
              <a:t>Mise en place de fonds d’investissement</a:t>
            </a: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35696" y="260648"/>
            <a:ext cx="6851104" cy="504056"/>
          </a:xfrm>
        </p:spPr>
        <p:txBody>
          <a:bodyPr>
            <a:normAutofit/>
          </a:bodyPr>
          <a:lstStyle/>
          <a:p>
            <a:pPr algn="r"/>
            <a:r>
              <a:rPr lang="fr-FR" sz="2500" b="1" dirty="0" smtClean="0">
                <a:latin typeface="Garamond" pitchFamily="18" charset="0"/>
              </a:rPr>
              <a:t>Financement </a:t>
            </a:r>
            <a:r>
              <a:rPr lang="fr-FR" sz="2500" b="1" dirty="0" smtClean="0">
                <a:latin typeface="Garamond" pitchFamily="18" charset="0"/>
              </a:rPr>
              <a:t>par prise de participation</a:t>
            </a:r>
            <a:endParaRPr lang="fr-FR" sz="2500" b="1" dirty="0">
              <a:latin typeface="Garamond" pitchFamily="18" charset="0"/>
            </a:endParaRPr>
          </a:p>
        </p:txBody>
      </p:sp>
      <p:sp>
        <p:nvSpPr>
          <p:cNvPr id="3" name="Espace réservé du contenu 2"/>
          <p:cNvSpPr>
            <a:spLocks noGrp="1"/>
          </p:cNvSpPr>
          <p:nvPr>
            <p:ph idx="1"/>
          </p:nvPr>
        </p:nvSpPr>
        <p:spPr>
          <a:xfrm>
            <a:off x="323528" y="980728"/>
            <a:ext cx="8534752" cy="5328592"/>
          </a:xfrm>
        </p:spPr>
        <p:txBody>
          <a:bodyPr>
            <a:noAutofit/>
          </a:bodyPr>
          <a:lstStyle/>
          <a:p>
            <a:pPr marL="755650" lvl="1" indent="-266700" algn="just">
              <a:buFont typeface="Wingdings" pitchFamily="2" charset="2"/>
              <a:buChar char="q"/>
            </a:pPr>
            <a:r>
              <a:rPr lang="fr-FR" sz="2400" dirty="0" smtClean="0">
                <a:latin typeface="Garamond" pitchFamily="18" charset="0"/>
              </a:rPr>
              <a:t>Financements en capital sous forme de prises de participations :</a:t>
            </a:r>
          </a:p>
          <a:p>
            <a:pPr marL="755650" lvl="1" indent="-266700" algn="just">
              <a:buFont typeface="Wingdings" pitchFamily="2" charset="2"/>
              <a:buChar char="q"/>
            </a:pPr>
            <a:endParaRPr lang="fr-FR" sz="1800" dirty="0" smtClean="0">
              <a:latin typeface="Garamond" pitchFamily="18" charset="0"/>
            </a:endParaRPr>
          </a:p>
          <a:p>
            <a:pPr marL="755650" lvl="1" indent="-266700" algn="just">
              <a:buFont typeface="Wingdings" pitchFamily="2" charset="2"/>
              <a:buChar char="§"/>
            </a:pPr>
            <a:r>
              <a:rPr lang="fr-FR" sz="2400" dirty="0" smtClean="0">
                <a:latin typeface="Garamond" pitchFamily="18" charset="0"/>
              </a:rPr>
              <a:t>Doctrine d’investissement privilégiant les interventions en </a:t>
            </a:r>
            <a:r>
              <a:rPr lang="fr-FR" sz="2400" dirty="0" err="1" smtClean="0">
                <a:latin typeface="Garamond" pitchFamily="18" charset="0"/>
              </a:rPr>
              <a:t>co-financement</a:t>
            </a:r>
            <a:r>
              <a:rPr lang="fr-FR" sz="2400" dirty="0" smtClean="0">
                <a:latin typeface="Garamond" pitchFamily="18" charset="0"/>
              </a:rPr>
              <a:t> afin de maximiser les effets de levier</a:t>
            </a:r>
          </a:p>
          <a:p>
            <a:pPr marL="755650" lvl="1" indent="-266700" algn="just">
              <a:buFont typeface="Wingdings" pitchFamily="2" charset="2"/>
              <a:buChar char="§"/>
            </a:pPr>
            <a:endParaRPr lang="fr-FR" sz="1800" dirty="0" smtClean="0">
              <a:latin typeface="Garamond" pitchFamily="18" charset="0"/>
            </a:endParaRPr>
          </a:p>
          <a:p>
            <a:pPr marL="755650" lvl="1" indent="-266700" algn="just">
              <a:buFont typeface="Wingdings" pitchFamily="2" charset="2"/>
              <a:buChar char="§"/>
            </a:pPr>
            <a:r>
              <a:rPr lang="fr-FR" sz="2400" dirty="0" smtClean="0">
                <a:latin typeface="Garamond" pitchFamily="18" charset="0"/>
              </a:rPr>
              <a:t>Niveau d’engagement modulable en fonction des secteurs et de la taille des entreprises :</a:t>
            </a:r>
          </a:p>
          <a:p>
            <a:pPr marL="755650" lvl="1" indent="-266700" algn="just">
              <a:buFont typeface="Wingdings" pitchFamily="2" charset="2"/>
              <a:buChar char="q"/>
            </a:pPr>
            <a:endParaRPr lang="fr-FR" sz="2400" dirty="0" smtClean="0">
              <a:latin typeface="Garamond" pitchFamily="18" charset="0"/>
            </a:endParaRPr>
          </a:p>
          <a:p>
            <a:pPr marL="1155700" lvl="2" indent="-266700" algn="just">
              <a:buFont typeface="Courier New" pitchFamily="49" charset="0"/>
              <a:buChar char="o"/>
            </a:pPr>
            <a:r>
              <a:rPr lang="fr-FR" sz="2000" dirty="0" smtClean="0">
                <a:latin typeface="Garamond" pitchFamily="18" charset="0"/>
              </a:rPr>
              <a:t>Plafond d’intervention pour les start-up;</a:t>
            </a:r>
          </a:p>
          <a:p>
            <a:pPr marL="1155700" lvl="2" indent="-266700" algn="just">
              <a:buFont typeface="Courier New" pitchFamily="49" charset="0"/>
              <a:buChar char="o"/>
            </a:pPr>
            <a:r>
              <a:rPr lang="fr-FR" sz="2000" dirty="0" smtClean="0">
                <a:latin typeface="Garamond" pitchFamily="18" charset="0"/>
              </a:rPr>
              <a:t>Plafond d’intervention pour les entreprises à fort potentiel ;</a:t>
            </a:r>
          </a:p>
          <a:p>
            <a:pPr marL="1155700" lvl="2" indent="-266700" algn="just">
              <a:buFont typeface="Courier New" pitchFamily="49" charset="0"/>
              <a:buChar char="o"/>
            </a:pPr>
            <a:r>
              <a:rPr lang="fr-FR" sz="2000" dirty="0" smtClean="0">
                <a:latin typeface="Garamond" pitchFamily="18" charset="0"/>
              </a:rPr>
              <a:t>Plafond d’intervention pour les entreprises exportatrices.</a:t>
            </a:r>
          </a:p>
          <a:p>
            <a:pPr marL="755650" lvl="1" indent="-266700" algn="just">
              <a:buFont typeface="Wingdings" pitchFamily="2" charset="2"/>
              <a:buChar char="q"/>
            </a:pPr>
            <a:endParaRPr lang="fr-FR" sz="1800" dirty="0" smtClean="0">
              <a:latin typeface="Garamond" pitchFamily="18" charset="0"/>
            </a:endParaRPr>
          </a:p>
          <a:p>
            <a:pPr marL="755650" lvl="1" indent="-266700" algn="just">
              <a:buFont typeface="Wingdings" pitchFamily="2" charset="2"/>
              <a:buChar char="§"/>
            </a:pPr>
            <a:r>
              <a:rPr lang="fr-FR" sz="2400" dirty="0" smtClean="0">
                <a:latin typeface="Garamond" pitchFamily="18" charset="0"/>
              </a:rPr>
              <a:t>Règle d’intervention privilégiant les prises de participation minoritaires (maximum 35% du capital)</a:t>
            </a:r>
          </a:p>
        </p:txBody>
      </p:sp>
      <p:sp>
        <p:nvSpPr>
          <p:cNvPr id="4" name="Rectangle 3"/>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6" name="Rectangle 5"/>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0"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1" name="Footer Placeholder 4"/>
          <p:cNvSpPr>
            <a:spLocks noGrp="1"/>
          </p:cNvSpPr>
          <p:nvPr>
            <p:ph type="ftr" sz="quarter" idx="4294967295"/>
          </p:nvPr>
        </p:nvSpPr>
        <p:spPr>
          <a:xfrm>
            <a:off x="2987824" y="6525344"/>
            <a:ext cx="5904656" cy="332656"/>
          </a:xfrm>
          <a:prstGeom prst="rect">
            <a:avLst/>
          </a:prstGeom>
        </p:spPr>
        <p:txBody>
          <a:bodyP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836712"/>
            <a:ext cx="8229600" cy="5572164"/>
          </a:xfrm>
        </p:spPr>
        <p:txBody>
          <a:bodyPr>
            <a:normAutofit/>
          </a:bodyPr>
          <a:lstStyle/>
          <a:p>
            <a:pPr algn="just">
              <a:buNone/>
            </a:pPr>
            <a:r>
              <a:rPr lang="fr-FR" sz="1800" dirty="0" smtClean="0">
                <a:latin typeface="Garamond" pitchFamily="18" charset="0"/>
              </a:rPr>
              <a:t>	</a:t>
            </a:r>
            <a:endParaRPr lang="fr-FR" sz="1800" b="1" dirty="0" smtClean="0">
              <a:latin typeface="Garamond" pitchFamily="18" charset="0"/>
            </a:endParaRPr>
          </a:p>
          <a:p>
            <a:pPr algn="just">
              <a:buNone/>
            </a:pPr>
            <a:r>
              <a:rPr lang="fr-FR" sz="1800" b="1" dirty="0" smtClean="0">
                <a:latin typeface="Garamond" pitchFamily="18" charset="0"/>
              </a:rPr>
              <a:t>	</a:t>
            </a: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800" b="1" dirty="0" smtClean="0">
              <a:latin typeface="Garamond" pitchFamily="18" charset="0"/>
            </a:endParaRPr>
          </a:p>
          <a:p>
            <a:pPr algn="just">
              <a:buNone/>
            </a:pPr>
            <a:endParaRPr lang="fr-FR" sz="1600" b="1"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a:latin typeface="Garamond" pitchFamily="18" charset="0"/>
            </a:endParaRPr>
          </a:p>
        </p:txBody>
      </p:sp>
      <p:sp>
        <p:nvSpPr>
          <p:cNvPr id="5" name="Rectangle 4"/>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7" name="Rectangle 6"/>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1"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2" name="Footer Placeholder 4"/>
          <p:cNvSpPr txBox="1">
            <a:spLocks/>
          </p:cNvSpPr>
          <p:nvPr/>
        </p:nvSpPr>
        <p:spPr>
          <a:xfrm>
            <a:off x="2987824" y="6525344"/>
            <a:ext cx="5904656" cy="332656"/>
          </a:xfrm>
          <a:prstGeom prst="rect">
            <a:avLst/>
          </a:prstGeom>
        </p:spPr>
        <p:txBody>
          <a:bodyPr vert="horz" lIns="91440" tIns="45720" rIns="91440" bIns="45720" rtlCol="0" anchor="ct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
        <p:nvSpPr>
          <p:cNvPr id="13" name="Titre 1"/>
          <p:cNvSpPr>
            <a:spLocks noGrp="1"/>
          </p:cNvSpPr>
          <p:nvPr>
            <p:ph type="title"/>
          </p:nvPr>
        </p:nvSpPr>
        <p:spPr>
          <a:xfrm>
            <a:off x="1115616" y="188640"/>
            <a:ext cx="7571184" cy="576064"/>
          </a:xfrm>
        </p:spPr>
        <p:txBody>
          <a:bodyPr>
            <a:normAutofit/>
          </a:bodyPr>
          <a:lstStyle/>
          <a:p>
            <a:pPr algn="r"/>
            <a:r>
              <a:rPr lang="fr-FR" sz="2400" b="1" dirty="0" smtClean="0">
                <a:latin typeface="Garamond" pitchFamily="18" charset="0"/>
              </a:rPr>
              <a:t>Financement par prises </a:t>
            </a:r>
            <a:r>
              <a:rPr lang="fr-FR" sz="2400" b="1" dirty="0" smtClean="0">
                <a:latin typeface="Garamond" pitchFamily="18" charset="0"/>
              </a:rPr>
              <a:t>de participation</a:t>
            </a:r>
            <a:endParaRPr lang="fr-FR" sz="2400" b="1" dirty="0">
              <a:latin typeface="Garamond" pitchFamily="18" charset="0"/>
            </a:endParaRPr>
          </a:p>
        </p:txBody>
      </p:sp>
      <p:graphicFrame>
        <p:nvGraphicFramePr>
          <p:cNvPr id="14" name="Espace réservé du contenu 5"/>
          <p:cNvGraphicFramePr>
            <a:graphicFrameLocks/>
          </p:cNvGraphicFramePr>
          <p:nvPr/>
        </p:nvGraphicFramePr>
        <p:xfrm>
          <a:off x="755576" y="1268761"/>
          <a:ext cx="7920880" cy="4968546"/>
        </p:xfrm>
        <a:graphic>
          <a:graphicData uri="http://schemas.openxmlformats.org/drawingml/2006/table">
            <a:tbl>
              <a:tblPr/>
              <a:tblGrid>
                <a:gridCol w="1613512"/>
                <a:gridCol w="2640294"/>
                <a:gridCol w="1320146"/>
                <a:gridCol w="1415058"/>
                <a:gridCol w="931870"/>
              </a:tblGrid>
              <a:tr h="408223">
                <a:tc>
                  <a:txBody>
                    <a:bodyPr/>
                    <a:lstStyle/>
                    <a:p>
                      <a:pPr algn="ctr">
                        <a:lnSpc>
                          <a:spcPct val="115000"/>
                        </a:lnSpc>
                        <a:spcAft>
                          <a:spcPts val="0"/>
                        </a:spcAft>
                      </a:pPr>
                      <a:r>
                        <a:rPr lang="fr-FR" sz="1200" b="1" dirty="0">
                          <a:solidFill>
                            <a:schemeClr val="bg1"/>
                          </a:solidFill>
                          <a:latin typeface="Garamond" pitchFamily="18" charset="0"/>
                          <a:ea typeface="Calibri"/>
                          <a:cs typeface="Times New Roman"/>
                        </a:rPr>
                        <a:t>Secteur d’activité</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ctr">
                        <a:lnSpc>
                          <a:spcPct val="115000"/>
                        </a:lnSpc>
                        <a:spcAft>
                          <a:spcPts val="0"/>
                        </a:spcAft>
                      </a:pPr>
                      <a:r>
                        <a:rPr lang="fr-FR" sz="1200" b="1" dirty="0" smtClean="0">
                          <a:solidFill>
                            <a:schemeClr val="bg1"/>
                          </a:solidFill>
                          <a:latin typeface="Garamond" pitchFamily="18" charset="0"/>
                          <a:ea typeface="Calibri"/>
                          <a:cs typeface="Times New Roman"/>
                        </a:rPr>
                        <a:t>Entreprise</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ctr">
                        <a:lnSpc>
                          <a:spcPct val="115000"/>
                        </a:lnSpc>
                        <a:spcAft>
                          <a:spcPts val="0"/>
                        </a:spcAft>
                      </a:pPr>
                      <a:r>
                        <a:rPr lang="fr-FR" sz="1200" dirty="0" smtClean="0">
                          <a:solidFill>
                            <a:schemeClr val="bg1"/>
                          </a:solidFill>
                          <a:latin typeface="Garamond" pitchFamily="18" charset="0"/>
                          <a:ea typeface="Calibri"/>
                          <a:cs typeface="Times New Roman"/>
                        </a:rPr>
                        <a:t>Montant (MFCFA)</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ctr">
                        <a:lnSpc>
                          <a:spcPct val="115000"/>
                        </a:lnSpc>
                        <a:spcAft>
                          <a:spcPts val="0"/>
                        </a:spcAft>
                      </a:pPr>
                      <a:r>
                        <a:rPr lang="fr-FR" sz="1200" b="1" dirty="0" smtClean="0">
                          <a:solidFill>
                            <a:schemeClr val="bg1"/>
                          </a:solidFill>
                          <a:latin typeface="Garamond" pitchFamily="18" charset="0"/>
                          <a:ea typeface="Calibri"/>
                          <a:cs typeface="Times New Roman"/>
                        </a:rPr>
                        <a:t>% capital</a:t>
                      </a:r>
                      <a:r>
                        <a:rPr lang="fr-FR" sz="1200" b="1" baseline="0" dirty="0" smtClean="0">
                          <a:solidFill>
                            <a:schemeClr val="bg1"/>
                          </a:solidFill>
                          <a:latin typeface="Garamond" pitchFamily="18" charset="0"/>
                          <a:ea typeface="Calibri"/>
                          <a:cs typeface="Times New Roman"/>
                        </a:rPr>
                        <a:t> </a:t>
                      </a:r>
                      <a:r>
                        <a:rPr lang="fr-FR" sz="1200" b="1" dirty="0" smtClean="0">
                          <a:solidFill>
                            <a:schemeClr val="bg1"/>
                          </a:solidFill>
                          <a:latin typeface="Garamond" pitchFamily="18" charset="0"/>
                          <a:ea typeface="Calibri"/>
                          <a:cs typeface="Times New Roman"/>
                        </a:rPr>
                        <a:t>2013</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ctr">
                        <a:lnSpc>
                          <a:spcPct val="115000"/>
                        </a:lnSpc>
                        <a:spcAft>
                          <a:spcPts val="0"/>
                        </a:spcAft>
                      </a:pPr>
                      <a:r>
                        <a:rPr lang="fr-FR" sz="1200" dirty="0" smtClean="0">
                          <a:solidFill>
                            <a:schemeClr val="bg1"/>
                          </a:solidFill>
                          <a:latin typeface="Garamond" pitchFamily="18" charset="0"/>
                          <a:ea typeface="Calibri"/>
                          <a:cs typeface="Times New Roman"/>
                        </a:rPr>
                        <a:t>Poids </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tx2">
                        <a:lumMod val="60000"/>
                        <a:lumOff val="40000"/>
                      </a:schemeClr>
                    </a:solidFill>
                  </a:tcPr>
                </a:tc>
              </a:tr>
              <a:tr h="234350">
                <a:tc rowSpan="5">
                  <a:txBody>
                    <a:bodyPr/>
                    <a:lstStyle/>
                    <a:p>
                      <a:pPr algn="l">
                        <a:lnSpc>
                          <a:spcPct val="115000"/>
                        </a:lnSpc>
                        <a:spcAft>
                          <a:spcPts val="0"/>
                        </a:spcAft>
                      </a:pPr>
                      <a:r>
                        <a:rPr lang="fr-FR" sz="1200" dirty="0" smtClean="0">
                          <a:solidFill>
                            <a:srgbClr val="FFFFFF"/>
                          </a:solidFill>
                          <a:latin typeface="Garamond" pitchFamily="18" charset="0"/>
                          <a:ea typeface="Calibri"/>
                          <a:cs typeface="Times New Roman"/>
                        </a:rPr>
                        <a:t>Exploitation et valorisation du bois</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Rougier  Afrique International</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15 750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35</a:t>
                      </a:r>
                      <a:r>
                        <a:rPr lang="fr-FR" sz="1200" dirty="0">
                          <a:solidFill>
                            <a:srgbClr val="000000"/>
                          </a:solidFill>
                          <a:latin typeface="Garamond" pitchFamily="18" charset="0"/>
                          <a:ea typeface="Calibri"/>
                          <a:cs typeface="Times New Roman"/>
                        </a:rPr>
                        <a:t>%</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rowSpan="5">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43,86%</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08111">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Société de mise en valeur du bois</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239,77</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10,32%</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vMerge="1">
                  <a:txBody>
                    <a:bodyPr/>
                    <a:lstStyle/>
                    <a:p>
                      <a:pPr algn="ctr">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234350">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SFM Gabon</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954,57</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34%</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vMerge="1">
                  <a:txBody>
                    <a:bodyPr/>
                    <a:lstStyle/>
                    <a:p>
                      <a:pPr algn="ctr">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21848">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GMDC</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260,4</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10%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vMerge="1">
                  <a:txBody>
                    <a:bodyPr/>
                    <a:lstStyle/>
                    <a:p>
                      <a:pPr algn="ctr">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315589">
                <a:tc vMerge="1">
                  <a:txBody>
                    <a:bodyPr/>
                    <a:lstStyle/>
                    <a:p>
                      <a:pPr algn="l">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FF0000"/>
                          </a:solidFill>
                          <a:latin typeface="Garamond" pitchFamily="18" charset="0"/>
                          <a:ea typeface="Calibri"/>
                          <a:cs typeface="Times New Roman"/>
                        </a:rPr>
                        <a:t>SGPFM</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950</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15%</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vMerge="1">
                  <a:txBody>
                    <a:bodyPr/>
                    <a:lstStyle/>
                    <a:p>
                      <a:pPr algn="ctr">
                        <a:lnSpc>
                          <a:spcPct val="115000"/>
                        </a:lnSpc>
                        <a:spcAft>
                          <a:spcPts val="0"/>
                        </a:spcAft>
                      </a:pP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315589">
                <a:tc rowSpan="2">
                  <a:txBody>
                    <a:bodyPr/>
                    <a:lstStyle/>
                    <a:p>
                      <a:pPr algn="just">
                        <a:lnSpc>
                          <a:spcPct val="115000"/>
                        </a:lnSpc>
                        <a:spcAft>
                          <a:spcPts val="0"/>
                        </a:spcAft>
                      </a:pPr>
                      <a:r>
                        <a:rPr lang="fr-FR" sz="1200" dirty="0" smtClean="0">
                          <a:solidFill>
                            <a:srgbClr val="FFFFFF"/>
                          </a:solidFill>
                          <a:latin typeface="Garamond" pitchFamily="18" charset="0"/>
                          <a:ea typeface="Calibri"/>
                          <a:cs typeface="Times New Roman"/>
                        </a:rPr>
                        <a:t>Exploitation minière</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Ressources Golden Gram (REG)</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3 922</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25%</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rowSpan="2">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11,41%</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r>
              <a:tr h="315589">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Compagnie</a:t>
                      </a:r>
                      <a:r>
                        <a:rPr lang="fr-FR" sz="1200" baseline="0" dirty="0" smtClean="0">
                          <a:solidFill>
                            <a:srgbClr val="000000"/>
                          </a:solidFill>
                          <a:latin typeface="Garamond" pitchFamily="18" charset="0"/>
                          <a:ea typeface="Calibri"/>
                          <a:cs typeface="Times New Roman"/>
                        </a:rPr>
                        <a:t> minière de l’Ogooué</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800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0,5%</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vMerge="1">
                  <a:txBody>
                    <a:bodyPr/>
                    <a:lstStyle/>
                    <a:p>
                      <a:pPr algn="ctr">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01855">
                <a:tc rowSpan="2">
                  <a:txBody>
                    <a:bodyPr/>
                    <a:lstStyle/>
                    <a:p>
                      <a:pPr algn="just">
                        <a:lnSpc>
                          <a:spcPct val="115000"/>
                        </a:lnSpc>
                        <a:spcAft>
                          <a:spcPts val="0"/>
                        </a:spcAft>
                      </a:pPr>
                      <a:r>
                        <a:rPr lang="fr-FR" sz="1200" dirty="0" smtClean="0">
                          <a:solidFill>
                            <a:srgbClr val="FFFFFF"/>
                          </a:solidFill>
                          <a:latin typeface="Garamond" pitchFamily="18" charset="0"/>
                          <a:ea typeface="Calibri"/>
                          <a:cs typeface="Times New Roman"/>
                        </a:rPr>
                        <a:t>Agroalimentaire </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000000"/>
                          </a:solidFill>
                          <a:latin typeface="Garamond" pitchFamily="18" charset="0"/>
                          <a:ea typeface="Calibri"/>
                          <a:cs typeface="Times New Roman"/>
                        </a:rPr>
                        <a:t>Société</a:t>
                      </a:r>
                      <a:r>
                        <a:rPr lang="fr-FR" sz="1200" baseline="0" dirty="0" smtClean="0">
                          <a:solidFill>
                            <a:srgbClr val="000000"/>
                          </a:solidFill>
                          <a:latin typeface="Garamond" pitchFamily="18" charset="0"/>
                          <a:ea typeface="Calibri"/>
                          <a:cs typeface="Times New Roman"/>
                        </a:rPr>
                        <a:t> meunière et avicole du Gabon</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600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5,20%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rowSpan="2">
                  <a:txBody>
                    <a:bodyPr/>
                    <a:lstStyle/>
                    <a:p>
                      <a:pPr algn="ctr">
                        <a:lnSpc>
                          <a:spcPct val="115000"/>
                        </a:lnSpc>
                        <a:spcAft>
                          <a:spcPts val="0"/>
                        </a:spcAft>
                      </a:pPr>
                      <a:r>
                        <a:rPr lang="fr-FR" sz="1200" dirty="0" smtClean="0">
                          <a:solidFill>
                            <a:srgbClr val="000000"/>
                          </a:solidFill>
                          <a:latin typeface="Garamond" pitchFamily="18" charset="0"/>
                          <a:ea typeface="Calibri"/>
                          <a:cs typeface="Times New Roman"/>
                        </a:rPr>
                        <a:t>9,50%</a:t>
                      </a: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29326">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FF0000"/>
                          </a:solidFill>
                          <a:latin typeface="Garamond" pitchFamily="18" charset="0"/>
                          <a:ea typeface="Calibri"/>
                          <a:cs typeface="Times New Roman"/>
                        </a:rPr>
                        <a:t>SIAT Gabon</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3 334,5</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3%</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vMerge="1">
                  <a:txBody>
                    <a:bodyPr/>
                    <a:lstStyle/>
                    <a:p>
                      <a:pPr algn="ctr">
                        <a:lnSpc>
                          <a:spcPct val="115000"/>
                        </a:lnSpc>
                        <a:spcAft>
                          <a:spcPts val="0"/>
                        </a:spcAft>
                      </a:pP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15589">
                <a:tc rowSpan="2">
                  <a:txBody>
                    <a:bodyPr/>
                    <a:lstStyle/>
                    <a:p>
                      <a:pPr algn="l">
                        <a:lnSpc>
                          <a:spcPct val="115000"/>
                        </a:lnSpc>
                        <a:spcAft>
                          <a:spcPts val="0"/>
                        </a:spcAft>
                      </a:pPr>
                      <a:r>
                        <a:rPr lang="fr-FR" sz="1200" dirty="0" smtClean="0">
                          <a:solidFill>
                            <a:schemeClr val="bg1"/>
                          </a:solidFill>
                          <a:latin typeface="Garamond" pitchFamily="18" charset="0"/>
                          <a:ea typeface="Calibri"/>
                          <a:cs typeface="Times New Roman"/>
                        </a:rPr>
                        <a:t>Construction et promotion immobilière</a:t>
                      </a:r>
                      <a:endParaRPr lang="fr-FR" sz="1200" dirty="0">
                        <a:solidFill>
                          <a:schemeClr val="bg1"/>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chemeClr val="tx1"/>
                          </a:solidFill>
                          <a:latin typeface="Garamond" pitchFamily="18" charset="0"/>
                          <a:ea typeface="Calibri"/>
                          <a:cs typeface="Times New Roman"/>
                        </a:rPr>
                        <a:t>Société Nationale Immobilière (SNI)</a:t>
                      </a:r>
                      <a:endParaRPr lang="fr-FR" sz="1200" dirty="0">
                        <a:solidFill>
                          <a:schemeClr val="tx1"/>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chemeClr val="tx1"/>
                          </a:solidFill>
                          <a:latin typeface="Garamond" pitchFamily="18" charset="0"/>
                          <a:ea typeface="Calibri"/>
                          <a:cs typeface="Times New Roman"/>
                        </a:rPr>
                        <a:t>50</a:t>
                      </a:r>
                      <a:endParaRPr lang="fr-FR" sz="1200" dirty="0">
                        <a:solidFill>
                          <a:schemeClr val="tx1"/>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chemeClr val="tx1"/>
                          </a:solidFill>
                          <a:latin typeface="Garamond" pitchFamily="18" charset="0"/>
                          <a:ea typeface="Calibri"/>
                          <a:cs typeface="Times New Roman"/>
                        </a:rPr>
                        <a:t>4%</a:t>
                      </a:r>
                      <a:endParaRPr lang="fr-FR" sz="1200" dirty="0">
                        <a:solidFill>
                          <a:schemeClr val="tx1"/>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rowSpan="2">
                  <a:txBody>
                    <a:bodyPr/>
                    <a:lstStyle/>
                    <a:p>
                      <a:pPr algn="ctr">
                        <a:lnSpc>
                          <a:spcPct val="115000"/>
                        </a:lnSpc>
                        <a:spcAft>
                          <a:spcPts val="0"/>
                        </a:spcAft>
                      </a:pPr>
                      <a:r>
                        <a:rPr lang="fr-FR" sz="1200" dirty="0" smtClean="0">
                          <a:solidFill>
                            <a:schemeClr val="tx1"/>
                          </a:solidFill>
                          <a:latin typeface="Garamond" pitchFamily="18" charset="0"/>
                          <a:ea typeface="Calibri"/>
                          <a:cs typeface="Times New Roman"/>
                        </a:rPr>
                        <a:t>0,17%</a:t>
                      </a:r>
                      <a:endParaRPr lang="fr-FR" sz="1200" dirty="0">
                        <a:solidFill>
                          <a:schemeClr val="tx1"/>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34350">
                <a:tc vMerge="1">
                  <a:txBody>
                    <a:bodyPr/>
                    <a:lstStyle/>
                    <a:p>
                      <a:pPr algn="just">
                        <a:lnSpc>
                          <a:spcPct val="115000"/>
                        </a:lnSpc>
                        <a:spcAft>
                          <a:spcPts val="0"/>
                        </a:spcAft>
                      </a:pPr>
                      <a:endParaRPr lang="fr-FR" sz="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65F91"/>
                    </a:solidFill>
                  </a:tcPr>
                </a:tc>
                <a:tc>
                  <a:txBody>
                    <a:bodyPr/>
                    <a:lstStyle/>
                    <a:p>
                      <a:pPr algn="just">
                        <a:lnSpc>
                          <a:spcPct val="115000"/>
                        </a:lnSpc>
                        <a:spcAft>
                          <a:spcPts val="0"/>
                        </a:spcAft>
                      </a:pPr>
                      <a:r>
                        <a:rPr lang="fr-FR" sz="1200" dirty="0" smtClean="0">
                          <a:solidFill>
                            <a:srgbClr val="FF0000"/>
                          </a:solidFill>
                          <a:latin typeface="Garamond" pitchFamily="18" charset="0"/>
                          <a:ea typeface="Calibri"/>
                          <a:cs typeface="Times New Roman"/>
                        </a:rPr>
                        <a:t>SNLSE</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20</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ctr">
                        <a:lnSpc>
                          <a:spcPct val="115000"/>
                        </a:lnSpc>
                        <a:spcAft>
                          <a:spcPts val="0"/>
                        </a:spcAft>
                      </a:pPr>
                      <a:r>
                        <a:rPr lang="fr-FR" sz="1200" dirty="0" smtClean="0">
                          <a:solidFill>
                            <a:srgbClr val="FF0000"/>
                          </a:solidFill>
                          <a:latin typeface="Garamond" pitchFamily="18" charset="0"/>
                          <a:ea typeface="Calibri"/>
                          <a:cs typeface="Times New Roman"/>
                        </a:rPr>
                        <a:t>50%</a:t>
                      </a: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vMerge="1">
                  <a:txBody>
                    <a:bodyPr/>
                    <a:lstStyle/>
                    <a:p>
                      <a:pPr algn="ctr">
                        <a:lnSpc>
                          <a:spcPct val="115000"/>
                        </a:lnSpc>
                        <a:spcAft>
                          <a:spcPts val="0"/>
                        </a:spcAft>
                      </a:pPr>
                      <a:endParaRPr lang="fr-FR" sz="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87010">
                <a:tc>
                  <a:txBody>
                    <a:bodyPr/>
                    <a:lstStyle/>
                    <a:p>
                      <a:pPr marL="0" algn="just" defTabSz="914400" rtl="0" eaLnBrk="1" latinLnBrk="0" hangingPunct="1">
                        <a:lnSpc>
                          <a:spcPct val="115000"/>
                        </a:lnSpc>
                        <a:spcAft>
                          <a:spcPts val="0"/>
                        </a:spcAft>
                      </a:pPr>
                      <a:r>
                        <a:rPr lang="fr-FR" sz="1200" kern="1200" dirty="0" smtClean="0">
                          <a:solidFill>
                            <a:srgbClr val="FFFFFF"/>
                          </a:solidFill>
                          <a:latin typeface="Garamond" pitchFamily="18" charset="0"/>
                          <a:ea typeface="Calibri"/>
                          <a:cs typeface="Times New Roman"/>
                        </a:rPr>
                        <a:t>Banque</a:t>
                      </a:r>
                      <a:r>
                        <a:rPr lang="fr-FR" sz="1200" kern="1200" baseline="0" dirty="0" smtClean="0">
                          <a:solidFill>
                            <a:srgbClr val="FFFFFF"/>
                          </a:solidFill>
                          <a:latin typeface="Garamond" pitchFamily="18" charset="0"/>
                          <a:ea typeface="Calibri"/>
                          <a:cs typeface="Times New Roman"/>
                        </a:rPr>
                        <a:t> et Assurance</a:t>
                      </a:r>
                      <a:endParaRPr lang="fr-FR" sz="1200" kern="1200" dirty="0">
                        <a:solidFill>
                          <a:srgbClr val="FFFFFF"/>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75000"/>
                      </a:schemeClr>
                    </a:solidFill>
                  </a:tcPr>
                </a:tc>
                <a:tc>
                  <a:txBody>
                    <a:bodyPr/>
                    <a:lstStyle/>
                    <a:p>
                      <a:pPr marL="0" algn="just" defTabSz="914400" rtl="0" eaLnBrk="1" latinLnBrk="0" hangingPunct="1">
                        <a:lnSpc>
                          <a:spcPct val="115000"/>
                        </a:lnSpc>
                        <a:spcAft>
                          <a:spcPts val="0"/>
                        </a:spcAft>
                      </a:pPr>
                      <a:r>
                        <a:rPr lang="fr-FR" sz="1200" kern="1200" dirty="0" smtClean="0">
                          <a:solidFill>
                            <a:srgbClr val="000000"/>
                          </a:solidFill>
                          <a:latin typeface="Garamond" pitchFamily="18" charset="0"/>
                          <a:ea typeface="Calibri"/>
                          <a:cs typeface="Times New Roman"/>
                        </a:rPr>
                        <a:t>Banque</a:t>
                      </a:r>
                      <a:r>
                        <a:rPr lang="fr-FR" sz="1200" kern="1200" baseline="0" dirty="0" smtClean="0">
                          <a:solidFill>
                            <a:srgbClr val="000000"/>
                          </a:solidFill>
                          <a:latin typeface="Garamond" pitchFamily="18" charset="0"/>
                          <a:ea typeface="Calibri"/>
                          <a:cs typeface="Times New Roman"/>
                        </a:rPr>
                        <a:t> Gabonaise de Développement</a:t>
                      </a:r>
                      <a:endParaRPr lang="fr-FR" sz="1200" kern="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000000"/>
                          </a:solidFill>
                          <a:latin typeface="Garamond" pitchFamily="18" charset="0"/>
                          <a:ea typeface="Calibri"/>
                          <a:cs typeface="Times New Roman"/>
                        </a:rPr>
                        <a:t>2 140,6</a:t>
                      </a:r>
                      <a:endParaRPr lang="fr-FR" sz="1200" kern="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000000"/>
                          </a:solidFill>
                          <a:latin typeface="Garamond" pitchFamily="18" charset="0"/>
                          <a:ea typeface="Calibri"/>
                          <a:cs typeface="Times New Roman"/>
                        </a:rPr>
                        <a:t>17,23%</a:t>
                      </a:r>
                      <a:endParaRPr lang="fr-FR" sz="1200" kern="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000000"/>
                          </a:solidFill>
                          <a:latin typeface="Garamond" pitchFamily="18" charset="0"/>
                          <a:ea typeface="Calibri"/>
                          <a:cs typeface="Times New Roman"/>
                        </a:rPr>
                        <a:t>5,17%</a:t>
                      </a:r>
                      <a:endParaRPr lang="fr-FR" sz="1200" kern="1200" dirty="0">
                        <a:solidFill>
                          <a:srgbClr val="00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r>
              <a:tr h="315589">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Télécom </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75000"/>
                      </a:schemeClr>
                    </a:solidFill>
                  </a:tcPr>
                </a:tc>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AIRTEL Gabon</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3</a:t>
                      </a:r>
                      <a:r>
                        <a:rPr lang="fr-FR" sz="1200" kern="1200" baseline="0" dirty="0" smtClean="0">
                          <a:solidFill>
                            <a:srgbClr val="FF0000"/>
                          </a:solidFill>
                          <a:latin typeface="Garamond" pitchFamily="18" charset="0"/>
                          <a:ea typeface="Calibri"/>
                          <a:cs typeface="Times New Roman"/>
                        </a:rPr>
                        <a:t> 612,2</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1,15%</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8,73%</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r>
              <a:tr h="315589">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Etudes d’ingénierie </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75000"/>
                      </a:schemeClr>
                    </a:solidFill>
                  </a:tcPr>
                </a:tc>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NOVEC Gabon</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12</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40%</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r>
              <a:tr h="315589">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Transport</a:t>
                      </a:r>
                      <a:r>
                        <a:rPr lang="fr-FR" sz="1200" kern="1200" baseline="0" dirty="0" smtClean="0">
                          <a:solidFill>
                            <a:srgbClr val="FF0000"/>
                          </a:solidFill>
                          <a:latin typeface="Garamond" pitchFamily="18" charset="0"/>
                          <a:ea typeface="Calibri"/>
                          <a:cs typeface="Times New Roman"/>
                        </a:rPr>
                        <a:t> aérien</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75000"/>
                      </a:schemeClr>
                    </a:solidFill>
                  </a:tcPr>
                </a:tc>
                <a:tc>
                  <a:txBody>
                    <a:bodyPr/>
                    <a:lstStyle/>
                    <a:p>
                      <a:pPr marL="0" algn="just"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Héli-Union</a:t>
                      </a:r>
                      <a:r>
                        <a:rPr lang="fr-FR" sz="1200" kern="1200" baseline="0" dirty="0" smtClean="0">
                          <a:solidFill>
                            <a:srgbClr val="FF0000"/>
                          </a:solidFill>
                          <a:latin typeface="Garamond" pitchFamily="18" charset="0"/>
                          <a:ea typeface="Calibri"/>
                          <a:cs typeface="Times New Roman"/>
                        </a:rPr>
                        <a:t> Gabon</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10,5</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2,61%</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marL="0" algn="ctr" defTabSz="914400" rtl="0" eaLnBrk="1" latinLnBrk="0" hangingPunct="1">
                        <a:lnSpc>
                          <a:spcPct val="115000"/>
                        </a:lnSpc>
                        <a:spcAft>
                          <a:spcPts val="0"/>
                        </a:spcAft>
                      </a:pPr>
                      <a:r>
                        <a:rPr lang="fr-FR" sz="1200" kern="1200" dirty="0" smtClean="0">
                          <a:solidFill>
                            <a:srgbClr val="FF0000"/>
                          </a:solidFill>
                          <a:latin typeface="Garamond" pitchFamily="18" charset="0"/>
                          <a:ea typeface="Calibri"/>
                          <a:cs typeface="Times New Roman"/>
                        </a:rPr>
                        <a:t>--</a:t>
                      </a:r>
                      <a:endParaRPr lang="fr-FR" sz="1200" kern="1200" dirty="0">
                        <a:solidFill>
                          <a:srgbClr val="FF0000"/>
                        </a:solidFill>
                        <a:latin typeface="Garamond" pitchFamily="18" charset="0"/>
                        <a:ea typeface="Calibri"/>
                        <a:cs typeface="Times New Roman"/>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572164"/>
          </a:xfrm>
        </p:spPr>
        <p:txBody>
          <a:bodyPr>
            <a:normAutofit/>
          </a:bodyPr>
          <a:lstStyle/>
          <a:p>
            <a:pPr algn="just">
              <a:buNone/>
            </a:pPr>
            <a:r>
              <a:rPr lang="fr-FR" sz="1800" b="1" dirty="0" smtClean="0">
                <a:latin typeface="Garamond" pitchFamily="18" charset="0"/>
              </a:rPr>
              <a:t>	</a:t>
            </a:r>
            <a:r>
              <a:rPr lang="fr-FR" sz="2000" b="1" dirty="0" smtClean="0">
                <a:latin typeface="Garamond" pitchFamily="18" charset="0"/>
              </a:rPr>
              <a:t>L</a:t>
            </a:r>
            <a:r>
              <a:rPr lang="fr-FR" sz="2000" b="1" dirty="0" smtClean="0">
                <a:latin typeface="Garamond" pitchFamily="18" charset="0"/>
              </a:rPr>
              <a:t>es Placements </a:t>
            </a:r>
            <a:endParaRPr lang="fr-FR" sz="2000" b="1"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lgn="just">
              <a:buNone/>
            </a:pPr>
            <a:endParaRPr lang="fr-FR" sz="1600" dirty="0" smtClean="0">
              <a:latin typeface="Garamond" pitchFamily="18" charset="0"/>
            </a:endParaRPr>
          </a:p>
          <a:p>
            <a:pPr>
              <a:buNone/>
            </a:pPr>
            <a:r>
              <a:rPr lang="fr-FR" sz="1600" dirty="0" smtClean="0"/>
              <a:t>	</a:t>
            </a:r>
            <a:endParaRPr lang="fr-FR" sz="1600" dirty="0" smtClean="0">
              <a:latin typeface="Garamond" pitchFamily="18" charset="0"/>
            </a:endParaRPr>
          </a:p>
        </p:txBody>
      </p:sp>
      <p:sp>
        <p:nvSpPr>
          <p:cNvPr id="5" name="Rectangle 4"/>
          <p:cNvSpPr/>
          <p:nvPr/>
        </p:nvSpPr>
        <p:spPr>
          <a:xfrm>
            <a:off x="1043608" y="836712"/>
            <a:ext cx="8100392" cy="45719"/>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descr="C:\Users\wilfried.ikapit.CDCGABON\Pictures\Logos\logos cdc fond blanc.jpg"/>
          <p:cNvPicPr/>
          <p:nvPr/>
        </p:nvPicPr>
        <p:blipFill>
          <a:blip r:embed="rId2" cstate="print"/>
          <a:srcRect/>
          <a:stretch>
            <a:fillRect/>
          </a:stretch>
        </p:blipFill>
        <p:spPr bwMode="auto">
          <a:xfrm>
            <a:off x="179512" y="188640"/>
            <a:ext cx="747225" cy="728216"/>
          </a:xfrm>
          <a:prstGeom prst="rect">
            <a:avLst/>
          </a:prstGeom>
          <a:noFill/>
          <a:ln w="9525">
            <a:noFill/>
            <a:miter lim="800000"/>
            <a:headEnd/>
            <a:tailEnd/>
          </a:ln>
        </p:spPr>
      </p:pic>
      <p:sp>
        <p:nvSpPr>
          <p:cNvPr id="7" name="Rectangle 6"/>
          <p:cNvSpPr/>
          <p:nvPr/>
        </p:nvSpPr>
        <p:spPr>
          <a:xfrm>
            <a:off x="5076056" y="836712"/>
            <a:ext cx="4067944" cy="45719"/>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0" y="332656"/>
            <a:ext cx="225231" cy="6525344"/>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0" scaled="1"/>
            <a:tileRect/>
          </a:gradFill>
          <a:ln>
            <a:noFill/>
          </a:ln>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0" y="3645024"/>
            <a:ext cx="225231" cy="3212976"/>
          </a:xfrm>
          <a:prstGeom prst="rect">
            <a:avLst/>
          </a:prstGeom>
          <a:gradFill flip="none" rotWithShape="1">
            <a:gsLst>
              <a:gs pos="0">
                <a:srgbClr val="FFD117">
                  <a:shade val="30000"/>
                  <a:satMod val="115000"/>
                </a:srgbClr>
              </a:gs>
              <a:gs pos="50000">
                <a:srgbClr val="FFD117">
                  <a:shade val="67500"/>
                  <a:satMod val="115000"/>
                </a:srgbClr>
              </a:gs>
              <a:gs pos="100000">
                <a:srgbClr val="FFD117">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8748464" y="6381328"/>
            <a:ext cx="539552" cy="720080"/>
          </a:xfrm>
          <a:prstGeom prst="rect">
            <a:avLst/>
          </a:prstGeom>
          <a:gradFill flip="none" rotWithShape="1">
            <a:gsLst>
              <a:gs pos="0">
                <a:srgbClr val="0B637F">
                  <a:shade val="30000"/>
                  <a:satMod val="115000"/>
                </a:srgbClr>
              </a:gs>
              <a:gs pos="50000">
                <a:srgbClr val="0B637F">
                  <a:shade val="67500"/>
                  <a:satMod val="115000"/>
                </a:srgbClr>
              </a:gs>
              <a:gs pos="100000">
                <a:srgbClr val="0B637F">
                  <a:shade val="100000"/>
                  <a:satMod val="115000"/>
                </a:srgbClr>
              </a:gs>
            </a:gsLst>
            <a:lin ang="10800000" scaled="1"/>
            <a:tileRect/>
          </a:gradFill>
          <a:ln>
            <a:noFill/>
          </a:ln>
          <a:scene3d>
            <a:camera prst="isometricOffAxis2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1" name="Espace réservé du numéro de diapositive 6"/>
          <p:cNvSpPr txBox="1">
            <a:spLocks/>
          </p:cNvSpPr>
          <p:nvPr/>
        </p:nvSpPr>
        <p:spPr>
          <a:xfrm>
            <a:off x="8604448" y="6453336"/>
            <a:ext cx="539552" cy="261813"/>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EC206238-8AB2-4834-9722-244DEADC501C}" type="slidenum">
              <a:rPr kumimoji="0" lang="fr-FR" sz="1000" b="1" i="0" u="none" strike="noStrike" kern="1200" cap="none" spc="0" normalizeH="0" baseline="0" noProof="0" smtClean="0">
                <a:ln>
                  <a:noFill/>
                </a:ln>
                <a:solidFill>
                  <a:srgbClr val="FFD117"/>
                </a:solidFill>
                <a:effectLst/>
                <a:uLnTx/>
                <a:uFillTx/>
                <a:latin typeface="Garamond" pitchFamily="18" charset="0"/>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FR" sz="1000" b="1" i="0" u="none" strike="noStrike" kern="1200" cap="none" spc="0" normalizeH="0" baseline="0" noProof="0" dirty="0" smtClean="0">
              <a:ln>
                <a:noFill/>
              </a:ln>
              <a:solidFill>
                <a:srgbClr val="FFD117"/>
              </a:solidFill>
              <a:effectLst/>
              <a:uLnTx/>
              <a:uFillTx/>
              <a:latin typeface="Garamond" pitchFamily="18" charset="0"/>
              <a:cs typeface="Arial" pitchFamily="34" charset="0"/>
            </a:endParaRPr>
          </a:p>
        </p:txBody>
      </p:sp>
      <p:sp>
        <p:nvSpPr>
          <p:cNvPr id="12" name="Footer Placeholder 4"/>
          <p:cNvSpPr txBox="1">
            <a:spLocks/>
          </p:cNvSpPr>
          <p:nvPr/>
        </p:nvSpPr>
        <p:spPr>
          <a:xfrm>
            <a:off x="2987824" y="6525344"/>
            <a:ext cx="5904656" cy="332656"/>
          </a:xfrm>
          <a:prstGeom prst="rect">
            <a:avLst/>
          </a:prstGeom>
        </p:spPr>
        <p:txBody>
          <a:bodyPr vert="horz" lIns="91440" tIns="45720" rIns="91440" bIns="45720" rtlCol="0" anchor="ctr"/>
          <a:lstStyle/>
          <a:p>
            <a:pPr algn="r" defTabSz="957998" fontAlgn="base">
              <a:lnSpc>
                <a:spcPts val="1128"/>
              </a:lnSpc>
              <a:spcBef>
                <a:spcPct val="0"/>
              </a:spcBef>
              <a:spcAft>
                <a:spcPct val="0"/>
              </a:spcAft>
            </a:pPr>
            <a:r>
              <a:rPr lang="fr-FR" sz="700" b="1" dirty="0" smtClean="0">
                <a:solidFill>
                  <a:srgbClr val="0B637F"/>
                </a:solidFill>
                <a:latin typeface="Arial Narrow" pitchFamily="34" charset="0"/>
              </a:rPr>
              <a:t>LA CDC AUJOURD’HUI / NOVEMBRE 2013</a:t>
            </a:r>
            <a:endParaRPr lang="fr-FR" sz="700" b="1" dirty="0">
              <a:solidFill>
                <a:schemeClr val="tx2"/>
              </a:solidFill>
              <a:latin typeface="Arial Narrow" pitchFamily="34" charset="0"/>
              <a:cs typeface="Arial" charset="0"/>
            </a:endParaRPr>
          </a:p>
        </p:txBody>
      </p:sp>
      <p:sp>
        <p:nvSpPr>
          <p:cNvPr id="13" name="Titre 1"/>
          <p:cNvSpPr>
            <a:spLocks noGrp="1"/>
          </p:cNvSpPr>
          <p:nvPr>
            <p:ph type="title"/>
          </p:nvPr>
        </p:nvSpPr>
        <p:spPr>
          <a:xfrm>
            <a:off x="1115616" y="188640"/>
            <a:ext cx="7571184" cy="576064"/>
          </a:xfrm>
        </p:spPr>
        <p:txBody>
          <a:bodyPr>
            <a:normAutofit/>
          </a:bodyPr>
          <a:lstStyle/>
          <a:p>
            <a:pPr algn="r"/>
            <a:r>
              <a:rPr lang="fr-FR" sz="2400" b="1" dirty="0" smtClean="0">
                <a:latin typeface="Garamond" pitchFamily="18" charset="0"/>
              </a:rPr>
              <a:t>Financements par soutien au secteur </a:t>
            </a:r>
            <a:r>
              <a:rPr lang="fr-FR" sz="2400" b="1" dirty="0" smtClean="0">
                <a:latin typeface="Garamond" pitchFamily="18" charset="0"/>
              </a:rPr>
              <a:t>bancaire</a:t>
            </a:r>
            <a:endParaRPr lang="fr-FR" sz="2400" b="1" dirty="0">
              <a:latin typeface="Garamond" pitchFamily="18" charset="0"/>
            </a:endParaRPr>
          </a:p>
        </p:txBody>
      </p:sp>
      <p:graphicFrame>
        <p:nvGraphicFramePr>
          <p:cNvPr id="14" name="Tableau 13"/>
          <p:cNvGraphicFramePr>
            <a:graphicFrameLocks noGrp="1"/>
          </p:cNvGraphicFramePr>
          <p:nvPr/>
        </p:nvGraphicFramePr>
        <p:xfrm>
          <a:off x="571470" y="1500174"/>
          <a:ext cx="7528921" cy="4521113"/>
        </p:xfrm>
        <a:graphic>
          <a:graphicData uri="http://schemas.openxmlformats.org/drawingml/2006/table">
            <a:tbl>
              <a:tblPr/>
              <a:tblGrid>
                <a:gridCol w="3186889"/>
                <a:gridCol w="2779424"/>
                <a:gridCol w="1562608"/>
              </a:tblGrid>
              <a:tr h="507983">
                <a:tc>
                  <a:txBody>
                    <a:bodyPr/>
                    <a:lstStyle/>
                    <a:p>
                      <a:pPr algn="ctr">
                        <a:lnSpc>
                          <a:spcPct val="115000"/>
                        </a:lnSpc>
                        <a:spcAft>
                          <a:spcPts val="0"/>
                        </a:spcAft>
                      </a:pPr>
                      <a:r>
                        <a:rPr lang="fr-FR" sz="1200" b="1" dirty="0">
                          <a:solidFill>
                            <a:srgbClr val="FFFFFF"/>
                          </a:solidFill>
                          <a:latin typeface="Garamond" pitchFamily="18" charset="0"/>
                          <a:ea typeface="Times New Roman"/>
                          <a:cs typeface="Times New Roman"/>
                        </a:rPr>
                        <a:t>Banque </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ctr">
                        <a:lnSpc>
                          <a:spcPct val="115000"/>
                        </a:lnSpc>
                        <a:spcAft>
                          <a:spcPts val="0"/>
                        </a:spcAft>
                      </a:pPr>
                      <a:r>
                        <a:rPr lang="fr-FR" sz="1200" b="1" dirty="0">
                          <a:solidFill>
                            <a:srgbClr val="FFFFFF"/>
                          </a:solidFill>
                          <a:latin typeface="Garamond" pitchFamily="18" charset="0"/>
                          <a:ea typeface="Times New Roman"/>
                          <a:cs typeface="Times New Roman"/>
                        </a:rPr>
                        <a:t>Montant </a:t>
                      </a:r>
                      <a:r>
                        <a:rPr lang="fr-FR" sz="1200" b="1" dirty="0" smtClean="0">
                          <a:solidFill>
                            <a:srgbClr val="FFFFFF"/>
                          </a:solidFill>
                          <a:latin typeface="Garamond" pitchFamily="18" charset="0"/>
                          <a:ea typeface="Times New Roman"/>
                          <a:cs typeface="Times New Roman"/>
                        </a:rPr>
                        <a:t>(MFCFA)</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lgn="ctr">
                        <a:lnSpc>
                          <a:spcPct val="115000"/>
                        </a:lnSpc>
                        <a:spcAft>
                          <a:spcPts val="0"/>
                        </a:spcAft>
                      </a:pPr>
                      <a:r>
                        <a:rPr lang="fr-FR" sz="1200" b="1" dirty="0" smtClean="0">
                          <a:solidFill>
                            <a:srgbClr val="FFFFFF"/>
                          </a:solidFill>
                          <a:latin typeface="Garamond" pitchFamily="18" charset="0"/>
                          <a:ea typeface="Times New Roman"/>
                          <a:cs typeface="Times New Roman"/>
                        </a:rPr>
                        <a:t>Taux</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311198">
                <a:tc rowSpan="7">
                  <a:txBody>
                    <a:bodyPr/>
                    <a:lstStyle/>
                    <a:p>
                      <a:pPr>
                        <a:lnSpc>
                          <a:spcPct val="115000"/>
                        </a:lnSpc>
                        <a:spcAft>
                          <a:spcPts val="0"/>
                        </a:spcAft>
                      </a:pPr>
                      <a:r>
                        <a:rPr lang="fr-FR" sz="1200" dirty="0">
                          <a:solidFill>
                            <a:srgbClr val="FFFFFF"/>
                          </a:solidFill>
                          <a:latin typeface="Garamond" pitchFamily="18" charset="0"/>
                          <a:ea typeface="Times New Roman"/>
                          <a:cs typeface="Times New Roman"/>
                        </a:rPr>
                        <a:t>BGD</a:t>
                      </a:r>
                      <a:endParaRPr lang="fr-FR" sz="1200" dirty="0">
                        <a:latin typeface="Garamond" pitchFamily="18" charset="0"/>
                        <a:ea typeface="Calibri"/>
                        <a:cs typeface="Times New Roman"/>
                      </a:endParaRPr>
                    </a:p>
                    <a:p>
                      <a:pPr>
                        <a:lnSpc>
                          <a:spcPct val="115000"/>
                        </a:lnSpc>
                        <a:spcAft>
                          <a:spcPts val="0"/>
                        </a:spcAft>
                      </a:pPr>
                      <a:r>
                        <a:rPr lang="fr-FR" sz="1200" dirty="0">
                          <a:solidFill>
                            <a:srgbClr val="FFFFFF"/>
                          </a:solidFill>
                          <a:latin typeface="Garamond" pitchFamily="18" charset="0"/>
                          <a:ea typeface="Times New Roman"/>
                          <a:cs typeface="Times New Roman"/>
                        </a:rPr>
                        <a:t> </a:t>
                      </a:r>
                      <a:endParaRPr lang="fr-FR" sz="1200" dirty="0">
                        <a:latin typeface="Garamond" pitchFamily="18" charset="0"/>
                        <a:ea typeface="Calibri"/>
                        <a:cs typeface="Times New Roman"/>
                      </a:endParaRPr>
                    </a:p>
                    <a:p>
                      <a:pPr>
                        <a:lnSpc>
                          <a:spcPct val="115000"/>
                        </a:lnSpc>
                        <a:spcAft>
                          <a:spcPts val="0"/>
                        </a:spcAft>
                      </a:pPr>
                      <a:r>
                        <a:rPr lang="fr-FR" sz="1200" b="1" dirty="0">
                          <a:solidFill>
                            <a:srgbClr val="FFFFFF"/>
                          </a:solidFill>
                          <a:latin typeface="Garamond" pitchFamily="18" charset="0"/>
                          <a:ea typeface="Times New Roman"/>
                          <a:cs typeface="Times New Roman"/>
                        </a:rPr>
                        <a:t> </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3 276*</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a:solidFill>
                            <a:srgbClr val="000000"/>
                          </a:solidFill>
                          <a:latin typeface="Garamond" pitchFamily="18" charset="0"/>
                          <a:ea typeface="Times New Roman"/>
                          <a:cs typeface="Times New Roman"/>
                        </a:rPr>
                        <a:t>6,00%</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11198">
                <a:tc vMerge="1">
                  <a:txBody>
                    <a:bodyPr/>
                    <a:lstStyle/>
                    <a:p>
                      <a:endParaRPr lang="fr-FR"/>
                    </a:p>
                  </a:txBody>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2 087*</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algn="r">
                        <a:lnSpc>
                          <a:spcPct val="115000"/>
                        </a:lnSpc>
                        <a:spcAft>
                          <a:spcPts val="0"/>
                        </a:spcAft>
                      </a:pPr>
                      <a:r>
                        <a:rPr lang="fr-FR" sz="1200">
                          <a:solidFill>
                            <a:srgbClr val="000000"/>
                          </a:solidFill>
                          <a:latin typeface="Garamond" pitchFamily="18" charset="0"/>
                          <a:ea typeface="Times New Roman"/>
                          <a:cs typeface="Times New Roman"/>
                        </a:rPr>
                        <a:t>5,75%</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311198">
                <a:tc vMerge="1">
                  <a:txBody>
                    <a:bodyPr/>
                    <a:lstStyle/>
                    <a:p>
                      <a:endParaRPr lang="fr-FR"/>
                    </a:p>
                  </a:txBody>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6 680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a:solidFill>
                            <a:srgbClr val="000000"/>
                          </a:solidFill>
                          <a:latin typeface="Garamond" pitchFamily="18" charset="0"/>
                          <a:ea typeface="Times New Roman"/>
                          <a:cs typeface="Times New Roman"/>
                        </a:rPr>
                        <a:t>5,50%</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53991">
                <a:tc vMerge="1">
                  <a:txBody>
                    <a:bodyPr/>
                    <a:lstStyle/>
                    <a:p>
                      <a:endParaRPr lang="fr-FR"/>
                    </a:p>
                  </a:txBody>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10 000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algn="r">
                        <a:lnSpc>
                          <a:spcPct val="115000"/>
                        </a:lnSpc>
                        <a:spcAft>
                          <a:spcPts val="0"/>
                        </a:spcAft>
                      </a:pPr>
                      <a:r>
                        <a:rPr lang="fr-FR" sz="1200" dirty="0">
                          <a:solidFill>
                            <a:srgbClr val="000000"/>
                          </a:solidFill>
                          <a:latin typeface="Garamond" pitchFamily="18" charset="0"/>
                          <a:ea typeface="Times New Roman"/>
                          <a:cs typeface="Times New Roman"/>
                        </a:rPr>
                        <a:t>5,50%</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311198">
                <a:tc vMerge="1">
                  <a:txBody>
                    <a:bodyPr/>
                    <a:lstStyle/>
                    <a:p>
                      <a:endParaRPr lang="fr-FR"/>
                    </a:p>
                  </a:txBody>
                  <a:tcPr/>
                </a:tc>
                <a:tc>
                  <a:txBody>
                    <a:bodyPr/>
                    <a:lstStyle/>
                    <a:p>
                      <a:pPr algn="r">
                        <a:lnSpc>
                          <a:spcPct val="115000"/>
                        </a:lnSpc>
                        <a:spcAft>
                          <a:spcPts val="0"/>
                        </a:spcAft>
                      </a:pPr>
                      <a:r>
                        <a:rPr lang="fr-FR" sz="1200" dirty="0">
                          <a:solidFill>
                            <a:srgbClr val="000000"/>
                          </a:solidFill>
                          <a:latin typeface="Garamond" pitchFamily="18" charset="0"/>
                          <a:ea typeface="Times New Roman"/>
                          <a:cs typeface="Times New Roman"/>
                        </a:rPr>
                        <a:t>5 </a:t>
                      </a:r>
                      <a:r>
                        <a:rPr lang="fr-FR" sz="1200" dirty="0" smtClean="0">
                          <a:solidFill>
                            <a:srgbClr val="000000"/>
                          </a:solidFill>
                          <a:latin typeface="Garamond" pitchFamily="18" charset="0"/>
                          <a:ea typeface="Times New Roman"/>
                          <a:cs typeface="Times New Roman"/>
                        </a:rPr>
                        <a:t>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a:solidFill>
                            <a:srgbClr val="000000"/>
                          </a:solidFill>
                          <a:latin typeface="Garamond" pitchFamily="18" charset="0"/>
                          <a:ea typeface="Times New Roman"/>
                          <a:cs typeface="Times New Roman"/>
                        </a:rPr>
                        <a:t>5,75%</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11198">
                <a:tc vMerge="1">
                  <a:txBody>
                    <a:bodyPr/>
                    <a:lstStyle/>
                    <a:p>
                      <a:endParaRPr lang="fr-FR"/>
                    </a:p>
                  </a:txBody>
                  <a:tcPr/>
                </a:tc>
                <a:tc>
                  <a:txBody>
                    <a:bodyPr/>
                    <a:lstStyle/>
                    <a:p>
                      <a:pPr algn="r">
                        <a:lnSpc>
                          <a:spcPct val="115000"/>
                        </a:lnSpc>
                        <a:spcAft>
                          <a:spcPts val="0"/>
                        </a:spcAft>
                      </a:pPr>
                      <a:r>
                        <a:rPr lang="fr-FR" sz="1200" dirty="0">
                          <a:solidFill>
                            <a:srgbClr val="000000"/>
                          </a:solidFill>
                          <a:latin typeface="Garamond" pitchFamily="18" charset="0"/>
                          <a:ea typeface="Times New Roman"/>
                          <a:cs typeface="Times New Roman"/>
                        </a:rPr>
                        <a:t>10 </a:t>
                      </a:r>
                      <a:r>
                        <a:rPr lang="fr-FR" sz="1200" dirty="0" smtClean="0">
                          <a:solidFill>
                            <a:srgbClr val="000000"/>
                          </a:solidFill>
                          <a:latin typeface="Garamond" pitchFamily="18" charset="0"/>
                          <a:ea typeface="Times New Roman"/>
                          <a:cs typeface="Times New Roman"/>
                        </a:rPr>
                        <a:t>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algn="r">
                        <a:lnSpc>
                          <a:spcPct val="115000"/>
                        </a:lnSpc>
                        <a:spcAft>
                          <a:spcPts val="0"/>
                        </a:spcAft>
                      </a:pPr>
                      <a:r>
                        <a:rPr lang="fr-FR" sz="1200">
                          <a:solidFill>
                            <a:srgbClr val="000000"/>
                          </a:solidFill>
                          <a:latin typeface="Garamond" pitchFamily="18" charset="0"/>
                          <a:ea typeface="Times New Roman"/>
                          <a:cs typeface="Times New Roman"/>
                        </a:rPr>
                        <a:t>5,75%</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311198">
                <a:tc vMerge="1">
                  <a:txBody>
                    <a:bodyPr/>
                    <a:lstStyle/>
                    <a:p>
                      <a:endParaRPr lang="fr-FR"/>
                    </a:p>
                  </a:txBody>
                  <a:tcPr/>
                </a:tc>
                <a:tc>
                  <a:txBody>
                    <a:bodyPr/>
                    <a:lstStyle/>
                    <a:p>
                      <a:pPr algn="r">
                        <a:lnSpc>
                          <a:spcPct val="115000"/>
                        </a:lnSpc>
                        <a:spcAft>
                          <a:spcPts val="0"/>
                        </a:spcAft>
                      </a:pPr>
                      <a:r>
                        <a:rPr lang="fr-FR" sz="1200" dirty="0">
                          <a:latin typeface="Garamond" pitchFamily="18" charset="0"/>
                          <a:ea typeface="Times New Roman"/>
                          <a:cs typeface="Times New Roman"/>
                        </a:rPr>
                        <a:t>5 </a:t>
                      </a:r>
                      <a:r>
                        <a:rPr lang="fr-FR" sz="1200" dirty="0" smtClean="0">
                          <a:latin typeface="Garamond" pitchFamily="18" charset="0"/>
                          <a:ea typeface="Times New Roman"/>
                          <a:cs typeface="Times New Roman"/>
                        </a:rPr>
                        <a:t>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a:latin typeface="Garamond" pitchFamily="18" charset="0"/>
                          <a:ea typeface="Times New Roman"/>
                          <a:cs typeface="Times New Roman"/>
                        </a:rPr>
                        <a:t>5,75%</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11198">
                <a:tc>
                  <a:txBody>
                    <a:bodyPr/>
                    <a:lstStyle/>
                    <a:p>
                      <a:pPr>
                        <a:lnSpc>
                          <a:spcPct val="115000"/>
                        </a:lnSpc>
                        <a:spcAft>
                          <a:spcPts val="0"/>
                        </a:spcAft>
                      </a:pPr>
                      <a:r>
                        <a:rPr lang="fr-FR" sz="1200" b="1" dirty="0">
                          <a:solidFill>
                            <a:srgbClr val="FFFFFF"/>
                          </a:solidFill>
                          <a:latin typeface="Garamond" pitchFamily="18" charset="0"/>
                          <a:ea typeface="Times New Roman"/>
                          <a:cs typeface="Times New Roman"/>
                        </a:rPr>
                        <a:t>Total BGD</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b="1" dirty="0" smtClean="0">
                          <a:solidFill>
                            <a:srgbClr val="000000"/>
                          </a:solidFill>
                          <a:latin typeface="Garamond" pitchFamily="18" charset="0"/>
                          <a:ea typeface="Calibri"/>
                          <a:cs typeface="Times New Roman"/>
                        </a:rPr>
                        <a:t>42</a:t>
                      </a:r>
                      <a:r>
                        <a:rPr lang="fr-FR" sz="1200" b="1" baseline="0" dirty="0" smtClean="0">
                          <a:solidFill>
                            <a:srgbClr val="000000"/>
                          </a:solidFill>
                          <a:latin typeface="Garamond" pitchFamily="18" charset="0"/>
                          <a:ea typeface="Calibri"/>
                          <a:cs typeface="Times New Roman"/>
                        </a:rPr>
                        <a:t> 043</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nSpc>
                          <a:spcPct val="115000"/>
                        </a:lnSpc>
                        <a:spcAft>
                          <a:spcPts val="0"/>
                        </a:spcAft>
                      </a:pPr>
                      <a:r>
                        <a:rPr lang="fr-FR" sz="1200" b="1">
                          <a:solidFill>
                            <a:srgbClr val="000000"/>
                          </a:solidFill>
                          <a:latin typeface="Garamond" pitchFamily="18" charset="0"/>
                          <a:ea typeface="Times New Roman"/>
                          <a:cs typeface="Times New Roman"/>
                        </a:rPr>
                        <a:t> </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546172">
                <a:tc>
                  <a:txBody>
                    <a:bodyPr/>
                    <a:lstStyle/>
                    <a:p>
                      <a:pPr>
                        <a:lnSpc>
                          <a:spcPct val="115000"/>
                        </a:lnSpc>
                        <a:spcAft>
                          <a:spcPts val="0"/>
                        </a:spcAft>
                      </a:pPr>
                      <a:r>
                        <a:rPr lang="fr-FR" sz="1200">
                          <a:solidFill>
                            <a:srgbClr val="FFFFFF"/>
                          </a:solidFill>
                          <a:latin typeface="Garamond" pitchFamily="18" charset="0"/>
                          <a:ea typeface="Times New Roman"/>
                          <a:cs typeface="Times New Roman"/>
                        </a:rPr>
                        <a:t>Ecobank Gabon</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5 000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5</a:t>
                      </a:r>
                      <a:r>
                        <a:rPr lang="fr-FR" sz="1200" dirty="0">
                          <a:solidFill>
                            <a:srgbClr val="000000"/>
                          </a:solidFill>
                          <a:latin typeface="Garamond" pitchFamily="18" charset="0"/>
                          <a:ea typeface="Times New Roman"/>
                          <a:cs typeface="Times New Roman"/>
                        </a:rPr>
                        <a:t>%</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391803">
                <a:tc>
                  <a:txBody>
                    <a:bodyPr/>
                    <a:lstStyle/>
                    <a:p>
                      <a:pPr>
                        <a:lnSpc>
                          <a:spcPct val="115000"/>
                        </a:lnSpc>
                        <a:spcAft>
                          <a:spcPts val="0"/>
                        </a:spcAft>
                      </a:pPr>
                      <a:r>
                        <a:rPr lang="fr-FR" sz="1200">
                          <a:solidFill>
                            <a:srgbClr val="FFFFFF"/>
                          </a:solidFill>
                          <a:latin typeface="Garamond" pitchFamily="18" charset="0"/>
                          <a:ea typeface="Times New Roman"/>
                          <a:cs typeface="Times New Roman"/>
                        </a:rPr>
                        <a:t>Ecobank Gabon</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2 500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4%</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31580">
                <a:tc>
                  <a:txBody>
                    <a:bodyPr/>
                    <a:lstStyle/>
                    <a:p>
                      <a:pPr>
                        <a:lnSpc>
                          <a:spcPct val="115000"/>
                        </a:lnSpc>
                        <a:spcAft>
                          <a:spcPts val="0"/>
                        </a:spcAft>
                      </a:pPr>
                      <a:r>
                        <a:rPr lang="fr-FR" sz="1200">
                          <a:solidFill>
                            <a:srgbClr val="FFFFFF"/>
                          </a:solidFill>
                          <a:latin typeface="Garamond" pitchFamily="18" charset="0"/>
                          <a:ea typeface="Times New Roman"/>
                          <a:cs typeface="Times New Roman"/>
                        </a:rPr>
                        <a:t>Ecobank Centrafrique</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3 000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5,5</a:t>
                      </a:r>
                      <a:r>
                        <a:rPr lang="fr-FR" sz="1200" dirty="0">
                          <a:solidFill>
                            <a:srgbClr val="000000"/>
                          </a:solidFill>
                          <a:latin typeface="Garamond" pitchFamily="18" charset="0"/>
                          <a:ea typeface="Times New Roman"/>
                          <a:cs typeface="Times New Roman"/>
                        </a:rPr>
                        <a:t>%</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311198">
                <a:tc>
                  <a:txBody>
                    <a:bodyPr/>
                    <a:lstStyle/>
                    <a:p>
                      <a:pPr>
                        <a:lnSpc>
                          <a:spcPct val="115000"/>
                        </a:lnSpc>
                        <a:spcAft>
                          <a:spcPts val="0"/>
                        </a:spcAft>
                      </a:pPr>
                      <a:r>
                        <a:rPr lang="fr-FR" sz="1200">
                          <a:solidFill>
                            <a:srgbClr val="FFFFFF"/>
                          </a:solidFill>
                          <a:latin typeface="Garamond" pitchFamily="18" charset="0"/>
                          <a:ea typeface="Times New Roman"/>
                          <a:cs typeface="Times New Roman"/>
                        </a:rPr>
                        <a:t>Orabank</a:t>
                      </a:r>
                      <a:endParaRPr lang="fr-FR" sz="120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lgn="r">
                        <a:lnSpc>
                          <a:spcPct val="115000"/>
                        </a:lnSpc>
                        <a:spcAft>
                          <a:spcPts val="0"/>
                        </a:spcAft>
                      </a:pPr>
                      <a:r>
                        <a:rPr lang="fr-FR" sz="1200" dirty="0" smtClean="0">
                          <a:solidFill>
                            <a:srgbClr val="000000"/>
                          </a:solidFill>
                          <a:latin typeface="Garamond" pitchFamily="18" charset="0"/>
                          <a:ea typeface="Times New Roman"/>
                          <a:cs typeface="Times New Roman"/>
                        </a:rPr>
                        <a:t>5 000</a:t>
                      </a:r>
                      <a:endParaRPr lang="fr-FR" sz="1200" dirty="0">
                        <a:latin typeface="Garamond" pitchFamily="18" charset="0"/>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lgn="r">
                        <a:lnSpc>
                          <a:spcPct val="115000"/>
                        </a:lnSpc>
                        <a:spcAft>
                          <a:spcPts val="0"/>
                        </a:spcAft>
                      </a:pPr>
                      <a:r>
                        <a:rPr lang="fr-FR" sz="1200" dirty="0">
                          <a:solidFill>
                            <a:srgbClr val="000000"/>
                          </a:solidFill>
                          <a:latin typeface="Garamond" pitchFamily="18" charset="0"/>
                          <a:ea typeface="Times New Roman"/>
                          <a:cs typeface="Times New Roman"/>
                        </a:rPr>
                        <a:t>5,75%</a:t>
                      </a:r>
                      <a:endParaRPr lang="fr-FR" sz="1200" dirty="0">
                        <a:latin typeface="Garamond" pitchFamily="18" charset="0"/>
                        <a:ea typeface="Calibri"/>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bl>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3482</TotalTime>
  <Words>702</Words>
  <Application>Microsoft Office PowerPoint</Application>
  <PresentationFormat>Affichage à l'écran (4:3)</PresentationFormat>
  <Paragraphs>300</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LA CAISSE DES DEPOTS ET CONSIGNATIONS  LE DISPOSITIF ACTUEL ET FUTUR DE FINANCEMENT DES PME-PMI</vt:lpstr>
      <vt:lpstr>Sommaire</vt:lpstr>
      <vt:lpstr>Profil </vt:lpstr>
      <vt:lpstr>Missions </vt:lpstr>
      <vt:lpstr>Architecture Métiers</vt:lpstr>
      <vt:lpstr>Financement des PME-PMI</vt:lpstr>
      <vt:lpstr>Financement par prise de participation</vt:lpstr>
      <vt:lpstr>Financement par prises de participation</vt:lpstr>
      <vt:lpstr>Financements par soutien au secteur bancaire</vt:lpstr>
      <vt:lpstr>Financements via fonds d’investissement</vt:lpstr>
      <vt:lpstr>Financement via fonds d’investissement</vt:lpstr>
      <vt:lpstr>Le fonds OKOUME</vt:lpstr>
      <vt:lpstr>Le Fonds OKOUME</vt:lpstr>
      <vt:lpstr>Diapositive 14</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wilfried.moraud</dc:creator>
  <cp:lastModifiedBy>wilfried.moraud</cp:lastModifiedBy>
  <cp:revision>237</cp:revision>
  <dcterms:created xsi:type="dcterms:W3CDTF">2013-02-25T11:20:24Z</dcterms:created>
  <dcterms:modified xsi:type="dcterms:W3CDTF">2013-11-21T15:15:22Z</dcterms:modified>
</cp:coreProperties>
</file>